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4"/>
  </p:sldMasterIdLst>
  <p:sldIdLst>
    <p:sldId id="256" r:id="rId5"/>
    <p:sldId id="257" r:id="rId6"/>
    <p:sldId id="258" r:id="rId7"/>
    <p:sldId id="259" r:id="rId8"/>
    <p:sldId id="260" r:id="rId9"/>
    <p:sldId id="268" r:id="rId10"/>
    <p:sldId id="267" r:id="rId11"/>
    <p:sldId id="261" r:id="rId12"/>
    <p:sldId id="263" r:id="rId13"/>
    <p:sldId id="262" r:id="rId14"/>
    <p:sldId id="264" r:id="rId15"/>
    <p:sldId id="265" r:id="rId16"/>
    <p:sldId id="266"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5005" autoAdjust="0"/>
    <p:restoredTop sz="94660"/>
  </p:normalViewPr>
  <p:slideViewPr>
    <p:cSldViewPr snapToGrid="0">
      <p:cViewPr varScale="1">
        <p:scale>
          <a:sx n="83" d="100"/>
          <a:sy n="83" d="100"/>
        </p:scale>
        <p:origin x="68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شريحة عنوان">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ar-SA"/>
              <a:t>انقر لتحرير نمط عنوان الشكل الرئيسي</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ar-SA"/>
              <a:t>انقر لتحرير نمط العنوان الفرعي للشكل الرئيسي</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191887C3-F006-4263-85F4-DC679FF9CC0C}" type="datetimeFigureOut">
              <a:rPr lang="ar-SA" smtClean="0"/>
              <a:t>11/06/46</a:t>
            </a:fld>
            <a:endParaRPr lang="ar-SA"/>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ar-SA"/>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F9B70833-B871-4563-B05E-C873BFD7A1EB}" type="slidenum">
              <a:rPr lang="ar-SA" smtClean="0"/>
              <a:t>‹#›</a:t>
            </a:fld>
            <a:endParaRPr lang="ar-SA"/>
          </a:p>
        </p:txBody>
      </p:sp>
    </p:spTree>
    <p:extLst>
      <p:ext uri="{BB962C8B-B14F-4D97-AF65-F5344CB8AC3E}">
        <p14:creationId xmlns:p14="http://schemas.microsoft.com/office/powerpoint/2010/main" val="2740613992"/>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عنوان ونص عمودي">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Vertical Text Placeholder 2"/>
          <p:cNvSpPr>
            <a:spLocks noGrp="1"/>
          </p:cNvSpPr>
          <p:nvPr>
            <p:ph type="body" orient="vert" idx="1"/>
          </p:nvPr>
        </p:nvSpPr>
        <p:spPr/>
        <p:txBody>
          <a:bodyPr vert="eaVert"/>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10"/>
          </p:nvPr>
        </p:nvSpPr>
        <p:spPr/>
        <p:txBody>
          <a:bodyPr/>
          <a:lstStyle/>
          <a:p>
            <a:fld id="{191887C3-F006-4263-85F4-DC679FF9CC0C}" type="datetimeFigureOut">
              <a:rPr lang="ar-SA" smtClean="0"/>
              <a:t>11/06/46</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F9B70833-B871-4563-B05E-C873BFD7A1EB}" type="slidenum">
              <a:rPr lang="ar-SA" smtClean="0"/>
              <a:t>‹#›</a:t>
            </a:fld>
            <a:endParaRPr lang="ar-SA"/>
          </a:p>
        </p:txBody>
      </p:sp>
    </p:spTree>
    <p:extLst>
      <p:ext uri="{BB962C8B-B14F-4D97-AF65-F5344CB8AC3E}">
        <p14:creationId xmlns:p14="http://schemas.microsoft.com/office/powerpoint/2010/main" val="13713383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عنوان ونص عموديان">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ar-SA"/>
              <a:t>انقر لتحرير نمط عنوان الشكل الرئيسي</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10"/>
          </p:nvPr>
        </p:nvSpPr>
        <p:spPr/>
        <p:txBody>
          <a:bodyPr/>
          <a:lstStyle/>
          <a:p>
            <a:fld id="{191887C3-F006-4263-85F4-DC679FF9CC0C}" type="datetimeFigureOut">
              <a:rPr lang="ar-SA" smtClean="0"/>
              <a:t>11/06/46</a:t>
            </a:fld>
            <a:endParaRPr lang="ar-SA"/>
          </a:p>
        </p:txBody>
      </p:sp>
      <p:sp>
        <p:nvSpPr>
          <p:cNvPr id="5" name="Footer Placeholder 4"/>
          <p:cNvSpPr>
            <a:spLocks noGrp="1"/>
          </p:cNvSpPr>
          <p:nvPr>
            <p:ph type="ftr" sz="quarter" idx="11"/>
          </p:nvPr>
        </p:nvSpPr>
        <p:spPr/>
        <p:txBody>
          <a:bodyPr/>
          <a:lstStyle/>
          <a:p>
            <a:endParaRPr lang="ar-SA"/>
          </a:p>
        </p:txBody>
      </p:sp>
      <p:sp>
        <p:nvSpPr>
          <p:cNvPr id="6" name="Slide Number Placeholder 5"/>
          <p:cNvSpPr>
            <a:spLocks noGrp="1"/>
          </p:cNvSpPr>
          <p:nvPr>
            <p:ph type="sldNum" sz="quarter" idx="12"/>
          </p:nvPr>
        </p:nvSpPr>
        <p:spPr/>
        <p:txBody>
          <a:bodyPr/>
          <a:lstStyle/>
          <a:p>
            <a:fld id="{F9B70833-B871-4563-B05E-C873BFD7A1EB}" type="slidenum">
              <a:rPr lang="ar-SA" smtClean="0"/>
              <a:t>‹#›</a:t>
            </a:fld>
            <a:endParaRPr lang="ar-SA"/>
          </a:p>
        </p:txBody>
      </p:sp>
    </p:spTree>
    <p:extLst>
      <p:ext uri="{BB962C8B-B14F-4D97-AF65-F5344CB8AC3E}">
        <p14:creationId xmlns:p14="http://schemas.microsoft.com/office/powerpoint/2010/main" val="26213658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عنوان ومحتوى">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Content Placeholder 2"/>
          <p:cNvSpPr>
            <a:spLocks noGrp="1"/>
          </p:cNvSpPr>
          <p:nvPr>
            <p:ph idx="1"/>
          </p:nvPr>
        </p:nvSpPr>
        <p:spPr/>
        <p:txBody>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7" name="Date Placeholder 6"/>
          <p:cNvSpPr>
            <a:spLocks noGrp="1"/>
          </p:cNvSpPr>
          <p:nvPr>
            <p:ph type="dt" sz="half" idx="10"/>
          </p:nvPr>
        </p:nvSpPr>
        <p:spPr/>
        <p:txBody>
          <a:bodyPr/>
          <a:lstStyle/>
          <a:p>
            <a:fld id="{191887C3-F006-4263-85F4-DC679FF9CC0C}" type="datetimeFigureOut">
              <a:rPr lang="ar-SA" smtClean="0"/>
              <a:t>11/06/46</a:t>
            </a:fld>
            <a:endParaRPr lang="ar-SA"/>
          </a:p>
        </p:txBody>
      </p:sp>
      <p:sp>
        <p:nvSpPr>
          <p:cNvPr id="8" name="Footer Placeholder 7"/>
          <p:cNvSpPr>
            <a:spLocks noGrp="1"/>
          </p:cNvSpPr>
          <p:nvPr>
            <p:ph type="ftr" sz="quarter" idx="11"/>
          </p:nvPr>
        </p:nvSpPr>
        <p:spPr/>
        <p:txBody>
          <a:bodyPr/>
          <a:lstStyle/>
          <a:p>
            <a:endParaRPr lang="ar-SA"/>
          </a:p>
        </p:txBody>
      </p:sp>
      <p:sp>
        <p:nvSpPr>
          <p:cNvPr id="9" name="Slide Number Placeholder 8"/>
          <p:cNvSpPr>
            <a:spLocks noGrp="1"/>
          </p:cNvSpPr>
          <p:nvPr>
            <p:ph type="sldNum" sz="quarter" idx="12"/>
          </p:nvPr>
        </p:nvSpPr>
        <p:spPr/>
        <p:txBody>
          <a:bodyPr/>
          <a:lstStyle/>
          <a:p>
            <a:fld id="{F9B70833-B871-4563-B05E-C873BFD7A1EB}" type="slidenum">
              <a:rPr lang="ar-SA" smtClean="0"/>
              <a:t>‹#›</a:t>
            </a:fld>
            <a:endParaRPr lang="ar-SA"/>
          </a:p>
        </p:txBody>
      </p:sp>
    </p:spTree>
    <p:extLst>
      <p:ext uri="{BB962C8B-B14F-4D97-AF65-F5344CB8AC3E}">
        <p14:creationId xmlns:p14="http://schemas.microsoft.com/office/powerpoint/2010/main" val="41278758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عنوان المقطع">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ar-SA"/>
              <a:t>انقر لتحرير أنماط نص الشكل الرئيسي</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191887C3-F006-4263-85F4-DC679FF9CC0C}" type="datetimeFigureOut">
              <a:rPr lang="ar-SA" smtClean="0"/>
              <a:t>11/06/46</a:t>
            </a:fld>
            <a:endParaRPr lang="ar-SA"/>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ar-SA"/>
          </a:p>
        </p:txBody>
      </p:sp>
      <p:sp>
        <p:nvSpPr>
          <p:cNvPr id="6" name="Slide Number Placeholder 5"/>
          <p:cNvSpPr>
            <a:spLocks noGrp="1"/>
          </p:cNvSpPr>
          <p:nvPr>
            <p:ph type="sldNum" sz="quarter" idx="12"/>
          </p:nvPr>
        </p:nvSpPr>
        <p:spPr>
          <a:xfrm>
            <a:off x="8604504" y="5211060"/>
            <a:ext cx="2112264" cy="228600"/>
          </a:xfrm>
        </p:spPr>
        <p:txBody>
          <a:bodyPr/>
          <a:lstStyle/>
          <a:p>
            <a:fld id="{F9B70833-B871-4563-B05E-C873BFD7A1EB}" type="slidenum">
              <a:rPr lang="ar-SA" smtClean="0"/>
              <a:t>‹#›</a:t>
            </a:fld>
            <a:endParaRPr lang="ar-SA"/>
          </a:p>
        </p:txBody>
      </p:sp>
    </p:spTree>
    <p:extLst>
      <p:ext uri="{BB962C8B-B14F-4D97-AF65-F5344CB8AC3E}">
        <p14:creationId xmlns:p14="http://schemas.microsoft.com/office/powerpoint/2010/main" val="3988684010"/>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محتويان">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ar-SA"/>
              <a:t>انقر لتحرير نمط عنوان الشكل الرئيسي</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5" name="Date Placeholder 4"/>
          <p:cNvSpPr>
            <a:spLocks noGrp="1"/>
          </p:cNvSpPr>
          <p:nvPr>
            <p:ph type="dt" sz="half" idx="10"/>
          </p:nvPr>
        </p:nvSpPr>
        <p:spPr/>
        <p:txBody>
          <a:bodyPr/>
          <a:lstStyle/>
          <a:p>
            <a:fld id="{191887C3-F006-4263-85F4-DC679FF9CC0C}" type="datetimeFigureOut">
              <a:rPr lang="ar-SA" smtClean="0"/>
              <a:t>11/06/46</a:t>
            </a:fld>
            <a:endParaRPr lang="ar-SA"/>
          </a:p>
        </p:txBody>
      </p:sp>
      <p:sp>
        <p:nvSpPr>
          <p:cNvPr id="6" name="Footer Placeholder 5"/>
          <p:cNvSpPr>
            <a:spLocks noGrp="1"/>
          </p:cNvSpPr>
          <p:nvPr>
            <p:ph type="ftr" sz="quarter" idx="11"/>
          </p:nvPr>
        </p:nvSpPr>
        <p:spPr/>
        <p:txBody>
          <a:bodyPr/>
          <a:lstStyle/>
          <a:p>
            <a:endParaRPr lang="ar-SA"/>
          </a:p>
        </p:txBody>
      </p:sp>
      <p:sp>
        <p:nvSpPr>
          <p:cNvPr id="7" name="Slide Number Placeholder 6"/>
          <p:cNvSpPr>
            <a:spLocks noGrp="1"/>
          </p:cNvSpPr>
          <p:nvPr>
            <p:ph type="sldNum" sz="quarter" idx="12"/>
          </p:nvPr>
        </p:nvSpPr>
        <p:spPr/>
        <p:txBody>
          <a:bodyPr/>
          <a:lstStyle/>
          <a:p>
            <a:fld id="{F9B70833-B871-4563-B05E-C873BFD7A1EB}" type="slidenum">
              <a:rPr lang="ar-SA" smtClean="0"/>
              <a:t>‹#›</a:t>
            </a:fld>
            <a:endParaRPr lang="ar-SA"/>
          </a:p>
        </p:txBody>
      </p:sp>
    </p:spTree>
    <p:extLst>
      <p:ext uri="{BB962C8B-B14F-4D97-AF65-F5344CB8AC3E}">
        <p14:creationId xmlns:p14="http://schemas.microsoft.com/office/powerpoint/2010/main" val="4096842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مقارنة">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نص الشكل الرئيسي</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ar-SA"/>
              <a:t>انقر لتحرير أنماط نص الشكل الرئيسي</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7" name="Date Placeholder 6"/>
          <p:cNvSpPr>
            <a:spLocks noGrp="1"/>
          </p:cNvSpPr>
          <p:nvPr>
            <p:ph type="dt" sz="half" idx="10"/>
          </p:nvPr>
        </p:nvSpPr>
        <p:spPr/>
        <p:txBody>
          <a:bodyPr/>
          <a:lstStyle/>
          <a:p>
            <a:fld id="{191887C3-F006-4263-85F4-DC679FF9CC0C}" type="datetimeFigureOut">
              <a:rPr lang="ar-SA" smtClean="0"/>
              <a:t>11/06/46</a:t>
            </a:fld>
            <a:endParaRPr lang="ar-SA"/>
          </a:p>
        </p:txBody>
      </p:sp>
      <p:sp>
        <p:nvSpPr>
          <p:cNvPr id="8" name="Footer Placeholder 7"/>
          <p:cNvSpPr>
            <a:spLocks noGrp="1"/>
          </p:cNvSpPr>
          <p:nvPr>
            <p:ph type="ftr" sz="quarter" idx="11"/>
          </p:nvPr>
        </p:nvSpPr>
        <p:spPr/>
        <p:txBody>
          <a:bodyPr/>
          <a:lstStyle/>
          <a:p>
            <a:endParaRPr lang="ar-SA"/>
          </a:p>
        </p:txBody>
      </p:sp>
      <p:sp>
        <p:nvSpPr>
          <p:cNvPr id="9" name="Slide Number Placeholder 8"/>
          <p:cNvSpPr>
            <a:spLocks noGrp="1"/>
          </p:cNvSpPr>
          <p:nvPr>
            <p:ph type="sldNum" sz="quarter" idx="12"/>
          </p:nvPr>
        </p:nvSpPr>
        <p:spPr/>
        <p:txBody>
          <a:bodyPr/>
          <a:lstStyle/>
          <a:p>
            <a:fld id="{F9B70833-B871-4563-B05E-C873BFD7A1EB}" type="slidenum">
              <a:rPr lang="ar-SA" smtClean="0"/>
              <a:t>‹#›</a:t>
            </a:fld>
            <a:endParaRPr lang="ar-SA"/>
          </a:p>
        </p:txBody>
      </p:sp>
    </p:spTree>
    <p:extLst>
      <p:ext uri="{BB962C8B-B14F-4D97-AF65-F5344CB8AC3E}">
        <p14:creationId xmlns:p14="http://schemas.microsoft.com/office/powerpoint/2010/main" val="7186711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عنوان فقط">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ar-SA"/>
              <a:t>انقر لتحرير نمط عنوان الشكل الرئيسي</a:t>
            </a:r>
            <a:endParaRPr lang="en-US" dirty="0"/>
          </a:p>
        </p:txBody>
      </p:sp>
      <p:sp>
        <p:nvSpPr>
          <p:cNvPr id="3" name="Date Placeholder 2"/>
          <p:cNvSpPr>
            <a:spLocks noGrp="1"/>
          </p:cNvSpPr>
          <p:nvPr>
            <p:ph type="dt" sz="half" idx="10"/>
          </p:nvPr>
        </p:nvSpPr>
        <p:spPr/>
        <p:txBody>
          <a:bodyPr/>
          <a:lstStyle/>
          <a:p>
            <a:fld id="{191887C3-F006-4263-85F4-DC679FF9CC0C}" type="datetimeFigureOut">
              <a:rPr lang="ar-SA" smtClean="0"/>
              <a:t>11/06/46</a:t>
            </a:fld>
            <a:endParaRPr lang="ar-SA"/>
          </a:p>
        </p:txBody>
      </p:sp>
      <p:sp>
        <p:nvSpPr>
          <p:cNvPr id="4" name="Footer Placeholder 3"/>
          <p:cNvSpPr>
            <a:spLocks noGrp="1"/>
          </p:cNvSpPr>
          <p:nvPr>
            <p:ph type="ftr" sz="quarter" idx="11"/>
          </p:nvPr>
        </p:nvSpPr>
        <p:spPr/>
        <p:txBody>
          <a:bodyPr/>
          <a:lstStyle/>
          <a:p>
            <a:endParaRPr lang="ar-SA"/>
          </a:p>
        </p:txBody>
      </p:sp>
      <p:sp>
        <p:nvSpPr>
          <p:cNvPr id="5" name="Slide Number Placeholder 4"/>
          <p:cNvSpPr>
            <a:spLocks noGrp="1"/>
          </p:cNvSpPr>
          <p:nvPr>
            <p:ph type="sldNum" sz="quarter" idx="12"/>
          </p:nvPr>
        </p:nvSpPr>
        <p:spPr/>
        <p:txBody>
          <a:bodyPr/>
          <a:lstStyle/>
          <a:p>
            <a:fld id="{F9B70833-B871-4563-B05E-C873BFD7A1EB}" type="slidenum">
              <a:rPr lang="ar-SA" smtClean="0"/>
              <a:t>‹#›</a:t>
            </a:fld>
            <a:endParaRPr lang="ar-SA"/>
          </a:p>
        </p:txBody>
      </p:sp>
    </p:spTree>
    <p:extLst>
      <p:ext uri="{BB962C8B-B14F-4D97-AF65-F5344CB8AC3E}">
        <p14:creationId xmlns:p14="http://schemas.microsoft.com/office/powerpoint/2010/main" val="34103153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فارغ">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91887C3-F006-4263-85F4-DC679FF9CC0C}" type="datetimeFigureOut">
              <a:rPr lang="ar-SA" smtClean="0"/>
              <a:t>11/06/46</a:t>
            </a:fld>
            <a:endParaRPr lang="ar-SA"/>
          </a:p>
        </p:txBody>
      </p:sp>
      <p:sp>
        <p:nvSpPr>
          <p:cNvPr id="3" name="Footer Placeholder 2"/>
          <p:cNvSpPr>
            <a:spLocks noGrp="1"/>
          </p:cNvSpPr>
          <p:nvPr>
            <p:ph type="ftr" sz="quarter" idx="11"/>
          </p:nvPr>
        </p:nvSpPr>
        <p:spPr/>
        <p:txBody>
          <a:bodyPr/>
          <a:lstStyle/>
          <a:p>
            <a:endParaRPr lang="ar-SA"/>
          </a:p>
        </p:txBody>
      </p:sp>
      <p:sp>
        <p:nvSpPr>
          <p:cNvPr id="4" name="Slide Number Placeholder 3"/>
          <p:cNvSpPr>
            <a:spLocks noGrp="1"/>
          </p:cNvSpPr>
          <p:nvPr>
            <p:ph type="sldNum" sz="quarter" idx="12"/>
          </p:nvPr>
        </p:nvSpPr>
        <p:spPr/>
        <p:txBody>
          <a:bodyPr/>
          <a:lstStyle/>
          <a:p>
            <a:fld id="{F9B70833-B871-4563-B05E-C873BFD7A1EB}" type="slidenum">
              <a:rPr lang="ar-SA" smtClean="0"/>
              <a:t>‹#›</a:t>
            </a:fld>
            <a:endParaRPr lang="ar-SA"/>
          </a:p>
        </p:txBody>
      </p:sp>
    </p:spTree>
    <p:extLst>
      <p:ext uri="{BB962C8B-B14F-4D97-AF65-F5344CB8AC3E}">
        <p14:creationId xmlns:p14="http://schemas.microsoft.com/office/powerpoint/2010/main" val="1081561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محتوى مع تسمية توضيحية">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ar-SA"/>
              <a:t>انقر لتحرير نمط عنوان الشكل الرئيسي</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ar-SA"/>
              <a:t>انقر لتحرير أنماط نص الشكل الرئيسي</a:t>
            </a:r>
          </a:p>
        </p:txBody>
      </p:sp>
      <p:sp>
        <p:nvSpPr>
          <p:cNvPr id="8" name="Date Placeholder 7"/>
          <p:cNvSpPr>
            <a:spLocks noGrp="1"/>
          </p:cNvSpPr>
          <p:nvPr>
            <p:ph type="dt" sz="half" idx="10"/>
          </p:nvPr>
        </p:nvSpPr>
        <p:spPr/>
        <p:txBody>
          <a:bodyPr/>
          <a:lstStyle/>
          <a:p>
            <a:fld id="{191887C3-F006-4263-85F4-DC679FF9CC0C}" type="datetimeFigureOut">
              <a:rPr lang="ar-SA" smtClean="0"/>
              <a:t>11/06/46</a:t>
            </a:fld>
            <a:endParaRPr lang="ar-SA"/>
          </a:p>
        </p:txBody>
      </p:sp>
      <p:sp>
        <p:nvSpPr>
          <p:cNvPr id="9" name="Footer Placeholder 8"/>
          <p:cNvSpPr>
            <a:spLocks noGrp="1"/>
          </p:cNvSpPr>
          <p:nvPr>
            <p:ph type="ftr" sz="quarter" idx="11"/>
          </p:nvPr>
        </p:nvSpPr>
        <p:spPr/>
        <p:txBody>
          <a:bodyPr/>
          <a:lstStyle>
            <a:lvl1pPr algn="r">
              <a:defRPr/>
            </a:lvl1pPr>
          </a:lstStyle>
          <a:p>
            <a:endParaRPr lang="ar-SA"/>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F9B70833-B871-4563-B05E-C873BFD7A1EB}" type="slidenum">
              <a:rPr lang="ar-SA" smtClean="0"/>
              <a:t>‹#›</a:t>
            </a:fld>
            <a:endParaRPr lang="ar-SA"/>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713191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صورة مع تسمية توضيحية">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ar-SA"/>
              <a:t>انقر لتحرير نمط عنوان الشكل الرئيسي</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ar-SA"/>
              <a:t>انقر فوق الأيقونة لإضافة صورة</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ar-SA"/>
              <a:t>انقر لتحرير أنماط نص الشكل الرئيسي</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191887C3-F006-4263-85F4-DC679FF9CC0C}" type="datetimeFigureOut">
              <a:rPr lang="ar-SA" smtClean="0"/>
              <a:t>11/06/46</a:t>
            </a:fld>
            <a:endParaRPr lang="ar-SA"/>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ar-SA"/>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F9B70833-B871-4563-B05E-C873BFD7A1EB}" type="slidenum">
              <a:rPr lang="ar-SA" smtClean="0"/>
              <a:t>‹#›</a:t>
            </a:fld>
            <a:endParaRPr lang="ar-SA"/>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291479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ar-SA"/>
              <a:t>انقر لتحرير نمط عنوان الشكل الرئيسي</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ar-SA"/>
              <a:t>انقر لتحرير أنماط نص الشكل الرئيسي</a:t>
            </a:r>
          </a:p>
          <a:p>
            <a:pPr lvl="1"/>
            <a:r>
              <a:rPr lang="ar-SA"/>
              <a:t>المستوى الثاني</a:t>
            </a:r>
          </a:p>
          <a:p>
            <a:pPr lvl="2"/>
            <a:r>
              <a:rPr lang="ar-SA"/>
              <a:t>المستوى الثالث</a:t>
            </a:r>
          </a:p>
          <a:p>
            <a:pPr lvl="3"/>
            <a:r>
              <a:rPr lang="ar-SA"/>
              <a:t>المستوى الرابع</a:t>
            </a:r>
          </a:p>
          <a:p>
            <a:pPr lvl="4"/>
            <a:r>
              <a:rPr lang="ar-SA"/>
              <a:t>المستوى الخامس</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191887C3-F006-4263-85F4-DC679FF9CC0C}" type="datetimeFigureOut">
              <a:rPr lang="ar-SA" smtClean="0"/>
              <a:t>11/06/46</a:t>
            </a:fld>
            <a:endParaRPr lang="ar-SA"/>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ar-SA"/>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F9B70833-B871-4563-B05E-C873BFD7A1EB}" type="slidenum">
              <a:rPr lang="ar-SA" smtClean="0"/>
              <a:t>‹#›</a:t>
            </a:fld>
            <a:endParaRPr lang="ar-SA"/>
          </a:p>
        </p:txBody>
      </p:sp>
    </p:spTree>
    <p:extLst>
      <p:ext uri="{BB962C8B-B14F-4D97-AF65-F5344CB8AC3E}">
        <p14:creationId xmlns:p14="http://schemas.microsoft.com/office/powerpoint/2010/main" val="25831591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1"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r" defTabSz="914400" rtl="1"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r" defTabSz="914400" rtl="1"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r" defTabSz="914400" rtl="1"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r" defTabSz="914400" rtl="1"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r" defTabSz="914400" rtl="1"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r" defTabSz="914400" rtl="1"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r" defTabSz="914400" rtl="1"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r" defTabSz="914400" rtl="1"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r" defTabSz="914400" rtl="1"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7.xml"/><Relationship Id="rId5" Type="http://schemas.openxmlformats.org/officeDocument/2006/relationships/image" Target="../media/image27.png"/><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a:extLst>
              <a:ext uri="{FF2B5EF4-FFF2-40B4-BE49-F238E27FC236}">
                <a16:creationId xmlns:a16="http://schemas.microsoft.com/office/drawing/2014/main" id="{B9FD138C-B079-D088-8371-09483A84F82B}"/>
              </a:ext>
            </a:extLst>
          </p:cNvPr>
          <p:cNvSpPr>
            <a:spLocks noGrp="1"/>
          </p:cNvSpPr>
          <p:nvPr>
            <p:ph type="ctrTitle"/>
          </p:nvPr>
        </p:nvSpPr>
        <p:spPr>
          <a:xfrm>
            <a:off x="1523998" y="1850350"/>
            <a:ext cx="9144000" cy="1145454"/>
          </a:xfrm>
        </p:spPr>
        <p:txBody>
          <a:bodyPr/>
          <a:lstStyle/>
          <a:p>
            <a:r>
              <a:rPr lang="en-US" sz="4800" dirty="0"/>
              <a:t>Studies Recommendations</a:t>
            </a:r>
            <a:endParaRPr lang="ar-SA" sz="4800" dirty="0"/>
          </a:p>
        </p:txBody>
      </p:sp>
      <p:sp>
        <p:nvSpPr>
          <p:cNvPr id="3" name="عنوان فرعي 2">
            <a:extLst>
              <a:ext uri="{FF2B5EF4-FFF2-40B4-BE49-F238E27FC236}">
                <a16:creationId xmlns:a16="http://schemas.microsoft.com/office/drawing/2014/main" id="{B69C47C1-9D9D-2EE1-40F6-97998B437C97}"/>
              </a:ext>
            </a:extLst>
          </p:cNvPr>
          <p:cNvSpPr>
            <a:spLocks noGrp="1"/>
          </p:cNvSpPr>
          <p:nvPr>
            <p:ph type="subTitle" idx="1"/>
          </p:nvPr>
        </p:nvSpPr>
        <p:spPr>
          <a:xfrm>
            <a:off x="3906516" y="3104813"/>
            <a:ext cx="4378961" cy="1655762"/>
          </a:xfrm>
        </p:spPr>
        <p:txBody>
          <a:bodyPr>
            <a:noAutofit/>
          </a:bodyPr>
          <a:lstStyle/>
          <a:p>
            <a:r>
              <a:rPr lang="en-US" sz="2000" dirty="0"/>
              <a:t>Group Member:</a:t>
            </a:r>
            <a:endParaRPr lang="en-US" sz="1800" dirty="0"/>
          </a:p>
          <a:p>
            <a:r>
              <a:rPr lang="en-US" sz="1800" dirty="0"/>
              <a:t>Hanin Alhaidar-221443112</a:t>
            </a:r>
          </a:p>
          <a:p>
            <a:r>
              <a:rPr lang="en-US" sz="1800" dirty="0"/>
              <a:t>Noor Alkhars-221442406</a:t>
            </a:r>
          </a:p>
          <a:p>
            <a:r>
              <a:rPr lang="en-US" sz="1800" dirty="0"/>
              <a:t>Fatima Yousef-221435976</a:t>
            </a:r>
          </a:p>
          <a:p>
            <a:r>
              <a:rPr lang="en-US" sz="1800" dirty="0"/>
              <a:t>Malak Abdullah-219041579</a:t>
            </a:r>
            <a:endParaRPr lang="ar-SA" sz="1800" dirty="0"/>
          </a:p>
        </p:txBody>
      </p:sp>
      <p:sp>
        <p:nvSpPr>
          <p:cNvPr id="4" name="مربع نص 3">
            <a:extLst>
              <a:ext uri="{FF2B5EF4-FFF2-40B4-BE49-F238E27FC236}">
                <a16:creationId xmlns:a16="http://schemas.microsoft.com/office/drawing/2014/main" id="{A7C4341D-849F-4D2B-928B-73FD1F5D7C54}"/>
              </a:ext>
            </a:extLst>
          </p:cNvPr>
          <p:cNvSpPr txBox="1"/>
          <p:nvPr/>
        </p:nvSpPr>
        <p:spPr>
          <a:xfrm>
            <a:off x="5176066" y="4760575"/>
            <a:ext cx="1839863" cy="923330"/>
          </a:xfrm>
          <a:prstGeom prst="rect">
            <a:avLst/>
          </a:prstGeom>
          <a:noFill/>
        </p:spPr>
        <p:txBody>
          <a:bodyPr wrap="none" rtlCol="1">
            <a:spAutoFit/>
          </a:bodyPr>
          <a:lstStyle/>
          <a:p>
            <a:r>
              <a:rPr lang="en-US" dirty="0"/>
              <a:t>Instructor Name:</a:t>
            </a:r>
          </a:p>
          <a:p>
            <a:r>
              <a:rPr lang="en-US" dirty="0" err="1"/>
              <a:t>Dr.Hala</a:t>
            </a:r>
            <a:r>
              <a:rPr lang="en-US" dirty="0"/>
              <a:t> </a:t>
            </a:r>
            <a:r>
              <a:rPr lang="en-US" dirty="0" err="1"/>
              <a:t>Hamdoun</a:t>
            </a:r>
            <a:endParaRPr lang="en-US" dirty="0"/>
          </a:p>
          <a:p>
            <a:endParaRPr lang="ar-SA" dirty="0"/>
          </a:p>
        </p:txBody>
      </p:sp>
    </p:spTree>
    <p:extLst>
      <p:ext uri="{BB962C8B-B14F-4D97-AF65-F5344CB8AC3E}">
        <p14:creationId xmlns:p14="http://schemas.microsoft.com/office/powerpoint/2010/main" val="13077708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مربع نص 2">
            <a:extLst>
              <a:ext uri="{FF2B5EF4-FFF2-40B4-BE49-F238E27FC236}">
                <a16:creationId xmlns:a16="http://schemas.microsoft.com/office/drawing/2014/main" id="{7675C0B3-A842-FB12-B930-E40F644CEA7F}"/>
              </a:ext>
            </a:extLst>
          </p:cNvPr>
          <p:cNvSpPr txBox="1"/>
          <p:nvPr/>
        </p:nvSpPr>
        <p:spPr>
          <a:xfrm>
            <a:off x="2127826" y="633545"/>
            <a:ext cx="8619838" cy="646331"/>
          </a:xfrm>
          <a:prstGeom prst="rect">
            <a:avLst/>
          </a:prstGeom>
          <a:noFill/>
        </p:spPr>
        <p:txBody>
          <a:bodyPr wrap="square">
            <a:spAutoFit/>
          </a:bodyPr>
          <a:lstStyle/>
          <a:p>
            <a:pPr algn="l"/>
            <a:r>
              <a:rPr lang="ar-SA" sz="3600" b="1" dirty="0" err="1"/>
              <a:t>Building</a:t>
            </a:r>
            <a:r>
              <a:rPr lang="ar-SA" sz="3600" b="1" dirty="0"/>
              <a:t> </a:t>
            </a:r>
            <a:r>
              <a:rPr lang="ar-SA" sz="3600" b="1" dirty="0" err="1"/>
              <a:t>the</a:t>
            </a:r>
            <a:r>
              <a:rPr lang="ar-SA" sz="3600" b="1" dirty="0"/>
              <a:t> </a:t>
            </a:r>
            <a:r>
              <a:rPr lang="ar-SA" sz="3600" b="1" dirty="0" err="1"/>
              <a:t>recommendation</a:t>
            </a:r>
            <a:r>
              <a:rPr lang="ar-SA" sz="3600" b="1" dirty="0"/>
              <a:t> </a:t>
            </a:r>
            <a:r>
              <a:rPr lang="ar-SA" sz="3600" b="1" dirty="0" err="1"/>
              <a:t>system</a:t>
            </a:r>
            <a:r>
              <a:rPr lang="ar-SA" sz="3600" b="1" dirty="0"/>
              <a:t>:</a:t>
            </a:r>
          </a:p>
        </p:txBody>
      </p:sp>
      <p:pic>
        <p:nvPicPr>
          <p:cNvPr id="5" name="صورة 4">
            <a:extLst>
              <a:ext uri="{FF2B5EF4-FFF2-40B4-BE49-F238E27FC236}">
                <a16:creationId xmlns:a16="http://schemas.microsoft.com/office/drawing/2014/main" id="{F3732C92-7B07-101E-DCF3-0F7828B72C2F}"/>
              </a:ext>
            </a:extLst>
          </p:cNvPr>
          <p:cNvPicPr>
            <a:picLocks noChangeAspect="1"/>
          </p:cNvPicPr>
          <p:nvPr/>
        </p:nvPicPr>
        <p:blipFill>
          <a:blip r:embed="rId2"/>
          <a:srcRect l="3709" t="22271" r="15110" b="10181"/>
          <a:stretch/>
        </p:blipFill>
        <p:spPr>
          <a:xfrm>
            <a:off x="532562" y="1527349"/>
            <a:ext cx="5563437" cy="2158676"/>
          </a:xfrm>
          <a:prstGeom prst="rect">
            <a:avLst/>
          </a:prstGeom>
        </p:spPr>
      </p:pic>
      <p:pic>
        <p:nvPicPr>
          <p:cNvPr id="7" name="صورة 6">
            <a:extLst>
              <a:ext uri="{FF2B5EF4-FFF2-40B4-BE49-F238E27FC236}">
                <a16:creationId xmlns:a16="http://schemas.microsoft.com/office/drawing/2014/main" id="{CFE79EE5-1B2F-3EAE-4600-E415CF936A6E}"/>
              </a:ext>
            </a:extLst>
          </p:cNvPr>
          <p:cNvPicPr>
            <a:picLocks noChangeAspect="1"/>
          </p:cNvPicPr>
          <p:nvPr/>
        </p:nvPicPr>
        <p:blipFill>
          <a:blip r:embed="rId3"/>
          <a:srcRect l="4286" t="26813" r="19891" b="51209"/>
          <a:stretch/>
        </p:blipFill>
        <p:spPr>
          <a:xfrm>
            <a:off x="532562" y="3823398"/>
            <a:ext cx="5563438" cy="1507253"/>
          </a:xfrm>
          <a:prstGeom prst="rect">
            <a:avLst/>
          </a:prstGeom>
        </p:spPr>
      </p:pic>
      <p:sp>
        <p:nvSpPr>
          <p:cNvPr id="9" name="مربع نص 8">
            <a:extLst>
              <a:ext uri="{FF2B5EF4-FFF2-40B4-BE49-F238E27FC236}">
                <a16:creationId xmlns:a16="http://schemas.microsoft.com/office/drawing/2014/main" id="{94A80FA7-A032-5202-B358-361E3944C06E}"/>
              </a:ext>
            </a:extLst>
          </p:cNvPr>
          <p:cNvSpPr txBox="1"/>
          <p:nvPr/>
        </p:nvSpPr>
        <p:spPr>
          <a:xfrm>
            <a:off x="6437745" y="2268700"/>
            <a:ext cx="4682837" cy="3139321"/>
          </a:xfrm>
          <a:prstGeom prst="rect">
            <a:avLst/>
          </a:prstGeom>
          <a:noFill/>
        </p:spPr>
        <p:txBody>
          <a:bodyPr wrap="square">
            <a:spAutoFit/>
          </a:bodyPr>
          <a:lstStyle/>
          <a:p>
            <a:r>
              <a:rPr lang="en-US" dirty="0"/>
              <a:t>The recommendation system uses the Random Forest model chosen in the previous phase to predict students' career ambition.</a:t>
            </a:r>
          </a:p>
          <a:p>
            <a:r>
              <a:rPr lang="en-US" dirty="0"/>
              <a:t>The recommendation system predicts the probability of the student belonging to each job ambition category</a:t>
            </a:r>
          </a:p>
          <a:p>
            <a:r>
              <a:rPr lang="en-US" dirty="0"/>
              <a:t>.After that, the system arranges the categories by probability, and selects the top five categories as suggestions for the student.</a:t>
            </a:r>
            <a:endParaRPr lang="ar-SA" dirty="0"/>
          </a:p>
        </p:txBody>
      </p:sp>
    </p:spTree>
    <p:extLst>
      <p:ext uri="{BB962C8B-B14F-4D97-AF65-F5344CB8AC3E}">
        <p14:creationId xmlns:p14="http://schemas.microsoft.com/office/powerpoint/2010/main" val="2936666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5EF713B4-EDA0-23F2-517C-083B7D588CE9}"/>
              </a:ext>
            </a:extLst>
          </p:cNvPr>
          <p:cNvSpPr txBox="1"/>
          <p:nvPr/>
        </p:nvSpPr>
        <p:spPr>
          <a:xfrm>
            <a:off x="4714056" y="660207"/>
            <a:ext cx="2763887" cy="799777"/>
          </a:xfrm>
          <a:prstGeom prst="rect">
            <a:avLst/>
          </a:prstGeom>
        </p:spPr>
        <p:txBody>
          <a:bodyPr vert="horz" lIns="91440" tIns="45720" rIns="91440" bIns="45720" rtlCol="0">
            <a:normAutofit/>
          </a:bodyPr>
          <a:lstStyle/>
          <a:p>
            <a:pPr algn="l" rtl="0">
              <a:lnSpc>
                <a:spcPct val="90000"/>
              </a:lnSpc>
              <a:spcAft>
                <a:spcPts val="600"/>
              </a:spcAft>
            </a:pPr>
            <a:r>
              <a:rPr lang="en-US" sz="3600" b="1" dirty="0"/>
              <a:t>Example1</a:t>
            </a:r>
          </a:p>
        </p:txBody>
      </p:sp>
      <p:pic>
        <p:nvPicPr>
          <p:cNvPr id="6" name="صورة 5" descr="صورة تحتوي على نص, لقطة شاشة, برمجيات, أيقونة الحاسوب&#10;&#10;تم إنشاء الوصف تلقائياً">
            <a:extLst>
              <a:ext uri="{FF2B5EF4-FFF2-40B4-BE49-F238E27FC236}">
                <a16:creationId xmlns:a16="http://schemas.microsoft.com/office/drawing/2014/main" id="{625AC489-312C-3663-9693-6F4D65205A84}"/>
              </a:ext>
            </a:extLst>
          </p:cNvPr>
          <p:cNvPicPr>
            <a:picLocks noChangeAspect="1"/>
          </p:cNvPicPr>
          <p:nvPr/>
        </p:nvPicPr>
        <p:blipFill>
          <a:blip r:embed="rId2"/>
          <a:srcRect l="4250" t="20444" r="53000" b="50000"/>
          <a:stretch/>
        </p:blipFill>
        <p:spPr>
          <a:xfrm>
            <a:off x="1182349" y="4696385"/>
            <a:ext cx="3860705" cy="1501408"/>
          </a:xfrm>
          <a:prstGeom prst="rect">
            <a:avLst/>
          </a:prstGeom>
        </p:spPr>
      </p:pic>
      <p:pic>
        <p:nvPicPr>
          <p:cNvPr id="4" name="صورة 3" descr="صورة تحتوي على نص, لقطة شاشة, برمجيات, أيقونة الحاسوب&#10;&#10;تم إنشاء الوصف تلقائياً">
            <a:extLst>
              <a:ext uri="{FF2B5EF4-FFF2-40B4-BE49-F238E27FC236}">
                <a16:creationId xmlns:a16="http://schemas.microsoft.com/office/drawing/2014/main" id="{3B2C5A10-AC49-9106-1BDC-4EF498D5A11B}"/>
              </a:ext>
            </a:extLst>
          </p:cNvPr>
          <p:cNvPicPr>
            <a:picLocks noChangeAspect="1"/>
          </p:cNvPicPr>
          <p:nvPr/>
        </p:nvPicPr>
        <p:blipFill>
          <a:blip r:embed="rId3"/>
          <a:srcRect l="2890" t="21034" r="48110" b="8299"/>
          <a:stretch/>
        </p:blipFill>
        <p:spPr>
          <a:xfrm>
            <a:off x="1182349" y="1532235"/>
            <a:ext cx="3860705" cy="3131913"/>
          </a:xfrm>
          <a:prstGeom prst="rect">
            <a:avLst/>
          </a:prstGeom>
        </p:spPr>
      </p:pic>
      <p:pic>
        <p:nvPicPr>
          <p:cNvPr id="12" name="صورة 11" descr="صورة تحتوي على نص, لقطة شاشة, برمجيات, عرض&#10;&#10;تم إنشاء الوصف تلقائياً">
            <a:extLst>
              <a:ext uri="{FF2B5EF4-FFF2-40B4-BE49-F238E27FC236}">
                <a16:creationId xmlns:a16="http://schemas.microsoft.com/office/drawing/2014/main" id="{34483D72-7F8A-ECFC-04C9-71A969894659}"/>
              </a:ext>
            </a:extLst>
          </p:cNvPr>
          <p:cNvPicPr>
            <a:picLocks noChangeAspect="1"/>
          </p:cNvPicPr>
          <p:nvPr/>
        </p:nvPicPr>
        <p:blipFill>
          <a:blip r:embed="rId4"/>
          <a:srcRect l="7584" t="24889" r="22500" b="7555"/>
          <a:stretch/>
        </p:blipFill>
        <p:spPr>
          <a:xfrm>
            <a:off x="5853766" y="3908772"/>
            <a:ext cx="4347126" cy="2362719"/>
          </a:xfrm>
          <a:prstGeom prst="rect">
            <a:avLst/>
          </a:prstGeom>
        </p:spPr>
      </p:pic>
      <p:pic>
        <p:nvPicPr>
          <p:cNvPr id="8" name="صورة 7" descr="صورة تحتوي على نص, لقطة شاشة, برمجيات, أيقونة الحاسوب&#10;&#10;تم إنشاء الوصف تلقائياً">
            <a:extLst>
              <a:ext uri="{FF2B5EF4-FFF2-40B4-BE49-F238E27FC236}">
                <a16:creationId xmlns:a16="http://schemas.microsoft.com/office/drawing/2014/main" id="{19F04317-4A21-D841-225E-719682C9F9C0}"/>
              </a:ext>
            </a:extLst>
          </p:cNvPr>
          <p:cNvPicPr>
            <a:picLocks noChangeAspect="1"/>
          </p:cNvPicPr>
          <p:nvPr/>
        </p:nvPicPr>
        <p:blipFill>
          <a:blip r:embed="rId5"/>
          <a:srcRect l="6083" t="26222" r="67583" b="55555"/>
          <a:stretch/>
        </p:blipFill>
        <p:spPr>
          <a:xfrm>
            <a:off x="5853766" y="1793162"/>
            <a:ext cx="4202575" cy="1635838"/>
          </a:xfrm>
          <a:prstGeom prst="rect">
            <a:avLst/>
          </a:prstGeom>
        </p:spPr>
      </p:pic>
    </p:spTree>
    <p:extLst>
      <p:ext uri="{BB962C8B-B14F-4D97-AF65-F5344CB8AC3E}">
        <p14:creationId xmlns:p14="http://schemas.microsoft.com/office/powerpoint/2010/main" val="7455296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صورة 2">
            <a:extLst>
              <a:ext uri="{FF2B5EF4-FFF2-40B4-BE49-F238E27FC236}">
                <a16:creationId xmlns:a16="http://schemas.microsoft.com/office/drawing/2014/main" id="{8FDD8D80-18EC-28E0-C04C-2E6F1A6621F8}"/>
              </a:ext>
            </a:extLst>
          </p:cNvPr>
          <p:cNvPicPr>
            <a:picLocks noChangeAspect="1"/>
          </p:cNvPicPr>
          <p:nvPr/>
        </p:nvPicPr>
        <p:blipFill>
          <a:blip r:embed="rId2"/>
          <a:srcRect l="5883" t="20766" r="49710" b="4116"/>
          <a:stretch/>
        </p:blipFill>
        <p:spPr>
          <a:xfrm>
            <a:off x="1112982" y="1173943"/>
            <a:ext cx="2775527" cy="2640893"/>
          </a:xfrm>
          <a:prstGeom prst="rect">
            <a:avLst/>
          </a:prstGeom>
        </p:spPr>
      </p:pic>
      <p:pic>
        <p:nvPicPr>
          <p:cNvPr id="5" name="صورة 4">
            <a:extLst>
              <a:ext uri="{FF2B5EF4-FFF2-40B4-BE49-F238E27FC236}">
                <a16:creationId xmlns:a16="http://schemas.microsoft.com/office/drawing/2014/main" id="{45134FA4-8ED6-37B2-0279-3C2ED855989C}"/>
              </a:ext>
            </a:extLst>
          </p:cNvPr>
          <p:cNvPicPr>
            <a:picLocks noChangeAspect="1"/>
          </p:cNvPicPr>
          <p:nvPr/>
        </p:nvPicPr>
        <p:blipFill>
          <a:blip r:embed="rId3"/>
          <a:srcRect l="6167" t="29629" r="54083" b="12741"/>
          <a:stretch/>
        </p:blipFill>
        <p:spPr>
          <a:xfrm>
            <a:off x="1179946" y="4109300"/>
            <a:ext cx="2634673" cy="2148612"/>
          </a:xfrm>
          <a:prstGeom prst="rect">
            <a:avLst/>
          </a:prstGeom>
        </p:spPr>
      </p:pic>
      <p:pic>
        <p:nvPicPr>
          <p:cNvPr id="7" name="صورة 6">
            <a:extLst>
              <a:ext uri="{FF2B5EF4-FFF2-40B4-BE49-F238E27FC236}">
                <a16:creationId xmlns:a16="http://schemas.microsoft.com/office/drawing/2014/main" id="{5F30136A-B5A3-9D15-159C-F48C78338D0F}"/>
              </a:ext>
            </a:extLst>
          </p:cNvPr>
          <p:cNvPicPr>
            <a:picLocks noChangeAspect="1"/>
          </p:cNvPicPr>
          <p:nvPr/>
        </p:nvPicPr>
        <p:blipFill>
          <a:blip r:embed="rId4"/>
          <a:srcRect l="5416" t="34370" r="65584" b="46370"/>
          <a:stretch/>
        </p:blipFill>
        <p:spPr>
          <a:xfrm>
            <a:off x="5481072" y="2037308"/>
            <a:ext cx="4726793" cy="1765756"/>
          </a:xfrm>
          <a:prstGeom prst="rect">
            <a:avLst/>
          </a:prstGeom>
        </p:spPr>
      </p:pic>
      <p:pic>
        <p:nvPicPr>
          <p:cNvPr id="9" name="صورة 8">
            <a:extLst>
              <a:ext uri="{FF2B5EF4-FFF2-40B4-BE49-F238E27FC236}">
                <a16:creationId xmlns:a16="http://schemas.microsoft.com/office/drawing/2014/main" id="{CF72E4BD-CD7E-98D4-36DF-EA676F20F9F7}"/>
              </a:ext>
            </a:extLst>
          </p:cNvPr>
          <p:cNvPicPr>
            <a:picLocks noChangeAspect="1"/>
          </p:cNvPicPr>
          <p:nvPr/>
        </p:nvPicPr>
        <p:blipFill>
          <a:blip r:embed="rId5"/>
          <a:srcRect l="6787" t="22118" r="13006" b="8011"/>
          <a:stretch/>
        </p:blipFill>
        <p:spPr>
          <a:xfrm>
            <a:off x="5481072" y="4063545"/>
            <a:ext cx="4571566" cy="2240121"/>
          </a:xfrm>
          <a:prstGeom prst="rect">
            <a:avLst/>
          </a:prstGeom>
        </p:spPr>
      </p:pic>
      <p:sp>
        <p:nvSpPr>
          <p:cNvPr id="10" name="مربع نص 9">
            <a:extLst>
              <a:ext uri="{FF2B5EF4-FFF2-40B4-BE49-F238E27FC236}">
                <a16:creationId xmlns:a16="http://schemas.microsoft.com/office/drawing/2014/main" id="{34DA934C-F119-027A-9F4C-F6F4EA982569}"/>
              </a:ext>
            </a:extLst>
          </p:cNvPr>
          <p:cNvSpPr txBox="1"/>
          <p:nvPr/>
        </p:nvSpPr>
        <p:spPr>
          <a:xfrm>
            <a:off x="4900801" y="398194"/>
            <a:ext cx="2390398" cy="646331"/>
          </a:xfrm>
          <a:prstGeom prst="rect">
            <a:avLst/>
          </a:prstGeom>
          <a:noFill/>
        </p:spPr>
        <p:txBody>
          <a:bodyPr wrap="none" rtlCol="1">
            <a:spAutoFit/>
          </a:bodyPr>
          <a:lstStyle/>
          <a:p>
            <a:r>
              <a:rPr lang="en-US" sz="3600" b="1" dirty="0"/>
              <a:t>Example2</a:t>
            </a:r>
            <a:endParaRPr lang="ar-SA" sz="3600" b="1" dirty="0"/>
          </a:p>
        </p:txBody>
      </p:sp>
    </p:spTree>
    <p:extLst>
      <p:ext uri="{BB962C8B-B14F-4D97-AF65-F5344CB8AC3E}">
        <p14:creationId xmlns:p14="http://schemas.microsoft.com/office/powerpoint/2010/main" val="37658059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مربع نص 2">
            <a:extLst>
              <a:ext uri="{FF2B5EF4-FFF2-40B4-BE49-F238E27FC236}">
                <a16:creationId xmlns:a16="http://schemas.microsoft.com/office/drawing/2014/main" id="{3F593C13-264D-E59B-0F43-C2F87ADF89E3}"/>
              </a:ext>
            </a:extLst>
          </p:cNvPr>
          <p:cNvSpPr txBox="1"/>
          <p:nvPr/>
        </p:nvSpPr>
        <p:spPr>
          <a:xfrm>
            <a:off x="1754907" y="2194480"/>
            <a:ext cx="8682183" cy="3416320"/>
          </a:xfrm>
          <a:prstGeom prst="rect">
            <a:avLst/>
          </a:prstGeom>
          <a:noFill/>
        </p:spPr>
        <p:txBody>
          <a:bodyPr wrap="square">
            <a:spAutoFit/>
          </a:bodyPr>
          <a:lstStyle/>
          <a:p>
            <a:r>
              <a:rPr lang="en-US" dirty="0"/>
              <a:t>In conclusion, we would like to emphasize the importance of building an intelligent system to predict students' career ambitions and provide them with personalized recommendations. We have reviewed the stages of building this system, starting with data collection and cleaning, through data encoding and balancing, to training machine learning models and choosing the best </a:t>
            </a:r>
            <a:r>
              <a:rPr lang="en-US" dirty="0" err="1"/>
              <a:t>one.The</a:t>
            </a:r>
            <a:r>
              <a:rPr lang="en-US" dirty="0"/>
              <a:t> results showed that the Random Forest model achieved the best performance in predicting career ambitions, and it was used to build a recommendation system capable of providing customized suggestions to students based on their </a:t>
            </a:r>
            <a:r>
              <a:rPr lang="en-US" dirty="0" err="1"/>
              <a:t>data.We</a:t>
            </a:r>
            <a:r>
              <a:rPr lang="en-US" dirty="0"/>
              <a:t> believe that this system can be a valuable tool to help students make informed decisions about their future careers, and can contribute to improving their chances of getting suitable jobs after graduation.</a:t>
            </a:r>
            <a:endParaRPr lang="ar-SA" dirty="0"/>
          </a:p>
        </p:txBody>
      </p:sp>
      <p:sp>
        <p:nvSpPr>
          <p:cNvPr id="5" name="مربع نص 4">
            <a:extLst>
              <a:ext uri="{FF2B5EF4-FFF2-40B4-BE49-F238E27FC236}">
                <a16:creationId xmlns:a16="http://schemas.microsoft.com/office/drawing/2014/main" id="{596F826B-DDF8-28E6-C08E-FEE2FB92CA85}"/>
              </a:ext>
            </a:extLst>
          </p:cNvPr>
          <p:cNvSpPr txBox="1"/>
          <p:nvPr/>
        </p:nvSpPr>
        <p:spPr>
          <a:xfrm>
            <a:off x="4719781" y="600869"/>
            <a:ext cx="2752437" cy="646331"/>
          </a:xfrm>
          <a:prstGeom prst="rect">
            <a:avLst/>
          </a:prstGeom>
          <a:noFill/>
        </p:spPr>
        <p:txBody>
          <a:bodyPr wrap="square">
            <a:spAutoFit/>
          </a:bodyPr>
          <a:lstStyle/>
          <a:p>
            <a:r>
              <a:rPr lang="ar-SA" sz="3600" b="1" dirty="0" err="1"/>
              <a:t>conclusion</a:t>
            </a:r>
            <a:endParaRPr lang="ar-SA" sz="3600" b="1" dirty="0"/>
          </a:p>
        </p:txBody>
      </p:sp>
    </p:spTree>
    <p:extLst>
      <p:ext uri="{BB962C8B-B14F-4D97-AF65-F5344CB8AC3E}">
        <p14:creationId xmlns:p14="http://schemas.microsoft.com/office/powerpoint/2010/main" val="22098362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مربع نص 2">
            <a:extLst>
              <a:ext uri="{FF2B5EF4-FFF2-40B4-BE49-F238E27FC236}">
                <a16:creationId xmlns:a16="http://schemas.microsoft.com/office/drawing/2014/main" id="{0175C582-2938-5036-FFB8-B31533514DA3}"/>
              </a:ext>
            </a:extLst>
          </p:cNvPr>
          <p:cNvSpPr txBox="1"/>
          <p:nvPr/>
        </p:nvSpPr>
        <p:spPr>
          <a:xfrm>
            <a:off x="828984" y="2303701"/>
            <a:ext cx="10611176" cy="3416320"/>
          </a:xfrm>
          <a:prstGeom prst="rect">
            <a:avLst/>
          </a:prstGeom>
          <a:noFill/>
        </p:spPr>
        <p:txBody>
          <a:bodyPr wrap="square">
            <a:spAutoFit/>
          </a:bodyPr>
          <a:lstStyle/>
          <a:p>
            <a:pPr algn="l"/>
            <a:r>
              <a:rPr lang="en-US" sz="2400" dirty="0"/>
              <a:t>The role of recommendation systems comes as cornerstone in helping students make informed decisions about their educational and career paths, where proper guidance of students towards a bright future is increasingly important. This project aims to develop an intelligent system for providing customized study recommendations, using machine learning algorithms. By analyzing students’ data, such as their academic performance and interests, the system will provide accurate recommendations on the best disciplines that suit each student. Through this system</a:t>
            </a:r>
            <a:r>
              <a:rPr lang="ar-SA" sz="2400" dirty="0"/>
              <a:t>.</a:t>
            </a:r>
          </a:p>
        </p:txBody>
      </p:sp>
      <p:sp>
        <p:nvSpPr>
          <p:cNvPr id="4" name="مربع نص 3">
            <a:extLst>
              <a:ext uri="{FF2B5EF4-FFF2-40B4-BE49-F238E27FC236}">
                <a16:creationId xmlns:a16="http://schemas.microsoft.com/office/drawing/2014/main" id="{538A4F06-F38A-4535-A4D1-2F186BC5D936}"/>
              </a:ext>
            </a:extLst>
          </p:cNvPr>
          <p:cNvSpPr txBox="1"/>
          <p:nvPr/>
        </p:nvSpPr>
        <p:spPr>
          <a:xfrm>
            <a:off x="4699724" y="491648"/>
            <a:ext cx="2869696" cy="646331"/>
          </a:xfrm>
          <a:prstGeom prst="rect">
            <a:avLst/>
          </a:prstGeom>
          <a:noFill/>
        </p:spPr>
        <p:txBody>
          <a:bodyPr wrap="none" rtlCol="1">
            <a:spAutoFit/>
          </a:bodyPr>
          <a:lstStyle/>
          <a:p>
            <a:r>
              <a:rPr lang="en-US" sz="3600" b="1" dirty="0"/>
              <a:t>Introduction</a:t>
            </a:r>
            <a:endParaRPr lang="ar-SA" sz="3600" b="1" dirty="0"/>
          </a:p>
        </p:txBody>
      </p:sp>
    </p:spTree>
    <p:extLst>
      <p:ext uri="{BB962C8B-B14F-4D97-AF65-F5344CB8AC3E}">
        <p14:creationId xmlns:p14="http://schemas.microsoft.com/office/powerpoint/2010/main" val="4269678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مربع نص 1">
            <a:extLst>
              <a:ext uri="{FF2B5EF4-FFF2-40B4-BE49-F238E27FC236}">
                <a16:creationId xmlns:a16="http://schemas.microsoft.com/office/drawing/2014/main" id="{E96F23C8-0DDC-D352-2EB8-B02F9D67144C}"/>
              </a:ext>
            </a:extLst>
          </p:cNvPr>
          <p:cNvSpPr txBox="1"/>
          <p:nvPr/>
        </p:nvSpPr>
        <p:spPr>
          <a:xfrm>
            <a:off x="4153000" y="551196"/>
            <a:ext cx="3886000" cy="646331"/>
          </a:xfrm>
          <a:prstGeom prst="rect">
            <a:avLst/>
          </a:prstGeom>
          <a:noFill/>
        </p:spPr>
        <p:txBody>
          <a:bodyPr wrap="none" rtlCol="1">
            <a:spAutoFit/>
          </a:bodyPr>
          <a:lstStyle/>
          <a:p>
            <a:r>
              <a:rPr lang="en-US" sz="3600" b="1" dirty="0"/>
              <a:t>Data Description</a:t>
            </a:r>
            <a:endParaRPr lang="ar-SA" sz="3600" b="1" dirty="0"/>
          </a:p>
        </p:txBody>
      </p:sp>
      <p:sp>
        <p:nvSpPr>
          <p:cNvPr id="5" name="مربع نص 4">
            <a:extLst>
              <a:ext uri="{FF2B5EF4-FFF2-40B4-BE49-F238E27FC236}">
                <a16:creationId xmlns:a16="http://schemas.microsoft.com/office/drawing/2014/main" id="{F24DA2E5-990A-B195-BD98-21214C325E30}"/>
              </a:ext>
            </a:extLst>
          </p:cNvPr>
          <p:cNvSpPr txBox="1"/>
          <p:nvPr/>
        </p:nvSpPr>
        <p:spPr>
          <a:xfrm>
            <a:off x="518160" y="1859743"/>
            <a:ext cx="7752080" cy="830997"/>
          </a:xfrm>
          <a:prstGeom prst="rect">
            <a:avLst/>
          </a:prstGeom>
          <a:noFill/>
        </p:spPr>
        <p:txBody>
          <a:bodyPr wrap="square">
            <a:spAutoFit/>
          </a:bodyPr>
          <a:lstStyle/>
          <a:p>
            <a:pPr algn="l"/>
            <a:r>
              <a:rPr lang="en-US" sz="2400" b="1" dirty="0"/>
              <a:t>Dataset Name: </a:t>
            </a:r>
            <a:r>
              <a:rPr lang="en-US" sz="2400" dirty="0"/>
              <a:t>student-scores.csv</a:t>
            </a:r>
          </a:p>
          <a:p>
            <a:pPr algn="l"/>
            <a:r>
              <a:rPr lang="en-US" sz="2400" dirty="0"/>
              <a:t>The file contains information about 2000 students. </a:t>
            </a:r>
            <a:endParaRPr lang="ar-SA" sz="2400" dirty="0"/>
          </a:p>
        </p:txBody>
      </p:sp>
      <p:pic>
        <p:nvPicPr>
          <p:cNvPr id="7" name="صورة 6">
            <a:extLst>
              <a:ext uri="{FF2B5EF4-FFF2-40B4-BE49-F238E27FC236}">
                <a16:creationId xmlns:a16="http://schemas.microsoft.com/office/drawing/2014/main" id="{E14FDAD4-E144-5939-6C26-DB6D9C0F0B62}"/>
              </a:ext>
            </a:extLst>
          </p:cNvPr>
          <p:cNvPicPr>
            <a:picLocks noChangeAspect="1"/>
          </p:cNvPicPr>
          <p:nvPr/>
        </p:nvPicPr>
        <p:blipFill>
          <a:blip r:embed="rId2"/>
          <a:srcRect l="7994" t="45217" r="6787" b="22524"/>
          <a:stretch/>
        </p:blipFill>
        <p:spPr>
          <a:xfrm>
            <a:off x="274320" y="3556098"/>
            <a:ext cx="6421120" cy="1222325"/>
          </a:xfrm>
          <a:prstGeom prst="rect">
            <a:avLst/>
          </a:prstGeom>
        </p:spPr>
      </p:pic>
      <p:pic>
        <p:nvPicPr>
          <p:cNvPr id="9" name="صورة 8">
            <a:extLst>
              <a:ext uri="{FF2B5EF4-FFF2-40B4-BE49-F238E27FC236}">
                <a16:creationId xmlns:a16="http://schemas.microsoft.com/office/drawing/2014/main" id="{D6CCE9DB-008B-F30A-60EE-BE343065F98C}"/>
              </a:ext>
            </a:extLst>
          </p:cNvPr>
          <p:cNvPicPr>
            <a:picLocks noChangeAspect="1"/>
          </p:cNvPicPr>
          <p:nvPr/>
        </p:nvPicPr>
        <p:blipFill>
          <a:blip r:embed="rId3"/>
          <a:srcRect l="24500" t="52741" r="1084" b="24000"/>
          <a:stretch/>
        </p:blipFill>
        <p:spPr>
          <a:xfrm>
            <a:off x="274320" y="4782235"/>
            <a:ext cx="6421120" cy="1595120"/>
          </a:xfrm>
          <a:prstGeom prst="rect">
            <a:avLst/>
          </a:prstGeom>
        </p:spPr>
      </p:pic>
      <p:sp>
        <p:nvSpPr>
          <p:cNvPr id="11" name="مربع نص 10">
            <a:extLst>
              <a:ext uri="{FF2B5EF4-FFF2-40B4-BE49-F238E27FC236}">
                <a16:creationId xmlns:a16="http://schemas.microsoft.com/office/drawing/2014/main" id="{8FEBBBF3-B528-530B-786A-DA773C295552}"/>
              </a:ext>
            </a:extLst>
          </p:cNvPr>
          <p:cNvSpPr txBox="1"/>
          <p:nvPr/>
        </p:nvSpPr>
        <p:spPr>
          <a:xfrm>
            <a:off x="518160" y="2841580"/>
            <a:ext cx="3820160" cy="369332"/>
          </a:xfrm>
          <a:prstGeom prst="rect">
            <a:avLst/>
          </a:prstGeom>
          <a:noFill/>
        </p:spPr>
        <p:txBody>
          <a:bodyPr wrap="square">
            <a:spAutoFit/>
          </a:bodyPr>
          <a:lstStyle/>
          <a:p>
            <a:r>
              <a:rPr lang="en-US" dirty="0"/>
              <a:t>The data includes information about:</a:t>
            </a:r>
            <a:endParaRPr lang="ar-SA" dirty="0"/>
          </a:p>
        </p:txBody>
      </p:sp>
    </p:spTree>
    <p:extLst>
      <p:ext uri="{BB962C8B-B14F-4D97-AF65-F5344CB8AC3E}">
        <p14:creationId xmlns:p14="http://schemas.microsoft.com/office/powerpoint/2010/main" val="15627617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مربع نص 2">
            <a:extLst>
              <a:ext uri="{FF2B5EF4-FFF2-40B4-BE49-F238E27FC236}">
                <a16:creationId xmlns:a16="http://schemas.microsoft.com/office/drawing/2014/main" id="{CCC3825A-C01A-6E1F-C368-B4A9A8C728DE}"/>
              </a:ext>
            </a:extLst>
          </p:cNvPr>
          <p:cNvSpPr txBox="1"/>
          <p:nvPr/>
        </p:nvSpPr>
        <p:spPr>
          <a:xfrm>
            <a:off x="3322085" y="479725"/>
            <a:ext cx="5547829" cy="646331"/>
          </a:xfrm>
          <a:prstGeom prst="rect">
            <a:avLst/>
          </a:prstGeom>
          <a:noFill/>
        </p:spPr>
        <p:txBody>
          <a:bodyPr wrap="square">
            <a:spAutoFit/>
          </a:bodyPr>
          <a:lstStyle/>
          <a:p>
            <a:r>
              <a:rPr lang="en-US" sz="3600" b="1" dirty="0"/>
              <a:t>System Building Stages</a:t>
            </a:r>
            <a:endParaRPr lang="ar-SA" sz="3600" b="1" dirty="0"/>
          </a:p>
        </p:txBody>
      </p:sp>
      <p:sp>
        <p:nvSpPr>
          <p:cNvPr id="5" name="مربع نص 4">
            <a:extLst>
              <a:ext uri="{FF2B5EF4-FFF2-40B4-BE49-F238E27FC236}">
                <a16:creationId xmlns:a16="http://schemas.microsoft.com/office/drawing/2014/main" id="{B6D82FED-723B-6179-370D-4EFC4394D430}"/>
              </a:ext>
            </a:extLst>
          </p:cNvPr>
          <p:cNvSpPr txBox="1"/>
          <p:nvPr/>
        </p:nvSpPr>
        <p:spPr>
          <a:xfrm>
            <a:off x="212543" y="1540119"/>
            <a:ext cx="8290914" cy="400110"/>
          </a:xfrm>
          <a:prstGeom prst="rect">
            <a:avLst/>
          </a:prstGeom>
          <a:noFill/>
        </p:spPr>
        <p:txBody>
          <a:bodyPr wrap="square">
            <a:spAutoFit/>
          </a:bodyPr>
          <a:lstStyle/>
          <a:p>
            <a:pPr algn="l"/>
            <a:r>
              <a:rPr lang="en-US" sz="2000" b="1" dirty="0"/>
              <a:t>1.</a:t>
            </a:r>
            <a:r>
              <a:rPr lang="ar-SA" sz="2000" b="1" dirty="0" err="1"/>
              <a:t>Data</a:t>
            </a:r>
            <a:r>
              <a:rPr lang="ar-SA" sz="2000" b="1" dirty="0"/>
              <a:t> </a:t>
            </a:r>
            <a:r>
              <a:rPr lang="ar-SA" sz="2000" b="1" dirty="0" err="1"/>
              <a:t>cleaning</a:t>
            </a:r>
            <a:r>
              <a:rPr lang="ar-SA" sz="2000" b="1" dirty="0"/>
              <a:t>:</a:t>
            </a:r>
            <a:r>
              <a:rPr lang="ar-SA" sz="2000" dirty="0"/>
              <a:t> </a:t>
            </a:r>
            <a:r>
              <a:rPr lang="en-US" sz="2000" dirty="0"/>
              <a:t> Removing </a:t>
            </a:r>
            <a:r>
              <a:rPr lang="ar-SA" sz="2000" dirty="0" err="1"/>
              <a:t>Unnecessary</a:t>
            </a:r>
            <a:r>
              <a:rPr lang="ar-SA" sz="2000" dirty="0"/>
              <a:t> </a:t>
            </a:r>
            <a:r>
              <a:rPr lang="ar-SA" sz="2000" dirty="0" err="1"/>
              <a:t>columns</a:t>
            </a:r>
            <a:r>
              <a:rPr lang="ar-SA" sz="2000" dirty="0"/>
              <a:t> </a:t>
            </a:r>
            <a:r>
              <a:rPr lang="en-US" sz="2000" dirty="0"/>
              <a:t>from data</a:t>
            </a:r>
            <a:endParaRPr lang="ar-SA" sz="2000" dirty="0"/>
          </a:p>
        </p:txBody>
      </p:sp>
      <p:pic>
        <p:nvPicPr>
          <p:cNvPr id="7" name="صورة 6">
            <a:extLst>
              <a:ext uri="{FF2B5EF4-FFF2-40B4-BE49-F238E27FC236}">
                <a16:creationId xmlns:a16="http://schemas.microsoft.com/office/drawing/2014/main" id="{64A54D2D-0EB6-D888-540F-A25643B6502A}"/>
              </a:ext>
            </a:extLst>
          </p:cNvPr>
          <p:cNvPicPr>
            <a:picLocks noChangeAspect="1"/>
          </p:cNvPicPr>
          <p:nvPr/>
        </p:nvPicPr>
        <p:blipFill>
          <a:blip r:embed="rId2"/>
          <a:srcRect l="2873" t="45816" r="51170" b="43546"/>
          <a:stretch/>
        </p:blipFill>
        <p:spPr>
          <a:xfrm>
            <a:off x="1582637" y="2162995"/>
            <a:ext cx="5603132" cy="729575"/>
          </a:xfrm>
          <a:prstGeom prst="rect">
            <a:avLst/>
          </a:prstGeom>
        </p:spPr>
      </p:pic>
      <p:sp>
        <p:nvSpPr>
          <p:cNvPr id="8" name="مربع نص 7">
            <a:extLst>
              <a:ext uri="{FF2B5EF4-FFF2-40B4-BE49-F238E27FC236}">
                <a16:creationId xmlns:a16="http://schemas.microsoft.com/office/drawing/2014/main" id="{DE19388E-CA8D-E047-742E-BCDE5630AFDB}"/>
              </a:ext>
            </a:extLst>
          </p:cNvPr>
          <p:cNvSpPr txBox="1"/>
          <p:nvPr/>
        </p:nvSpPr>
        <p:spPr>
          <a:xfrm>
            <a:off x="212543" y="2937993"/>
            <a:ext cx="7045518" cy="400110"/>
          </a:xfrm>
          <a:prstGeom prst="rect">
            <a:avLst/>
          </a:prstGeom>
          <a:noFill/>
        </p:spPr>
        <p:txBody>
          <a:bodyPr wrap="none" rtlCol="1">
            <a:spAutoFit/>
          </a:bodyPr>
          <a:lstStyle/>
          <a:p>
            <a:r>
              <a:rPr lang="en-US" sz="2000" b="1" dirty="0"/>
              <a:t>2.Create Feature:  </a:t>
            </a:r>
            <a:r>
              <a:rPr lang="en-US" sz="2000" dirty="0"/>
              <a:t>Creating</a:t>
            </a:r>
            <a:r>
              <a:rPr lang="en-US" sz="2000" b="1" dirty="0"/>
              <a:t> </a:t>
            </a:r>
            <a:r>
              <a:rPr lang="en-US" sz="2000" dirty="0"/>
              <a:t>New features from, such as:</a:t>
            </a:r>
            <a:endParaRPr lang="ar-SA" sz="2000" dirty="0"/>
          </a:p>
        </p:txBody>
      </p:sp>
      <p:pic>
        <p:nvPicPr>
          <p:cNvPr id="12" name="صورة 11">
            <a:extLst>
              <a:ext uri="{FF2B5EF4-FFF2-40B4-BE49-F238E27FC236}">
                <a16:creationId xmlns:a16="http://schemas.microsoft.com/office/drawing/2014/main" id="{A07DE680-6380-808B-713F-E4959432CA11}"/>
              </a:ext>
            </a:extLst>
          </p:cNvPr>
          <p:cNvPicPr>
            <a:picLocks noChangeAspect="1"/>
          </p:cNvPicPr>
          <p:nvPr/>
        </p:nvPicPr>
        <p:blipFill>
          <a:blip r:embed="rId3"/>
          <a:srcRect l="84375" t="46000" b="25777"/>
          <a:stretch/>
        </p:blipFill>
        <p:spPr>
          <a:xfrm>
            <a:off x="1080586" y="4625023"/>
            <a:ext cx="2118360" cy="1609602"/>
          </a:xfrm>
          <a:prstGeom prst="rect">
            <a:avLst/>
          </a:prstGeom>
        </p:spPr>
      </p:pic>
      <p:sp>
        <p:nvSpPr>
          <p:cNvPr id="14" name="مربع نص 13">
            <a:extLst>
              <a:ext uri="{FF2B5EF4-FFF2-40B4-BE49-F238E27FC236}">
                <a16:creationId xmlns:a16="http://schemas.microsoft.com/office/drawing/2014/main" id="{1977321F-BE4C-4EEE-A76C-36F8406CDAF4}"/>
              </a:ext>
            </a:extLst>
          </p:cNvPr>
          <p:cNvSpPr txBox="1"/>
          <p:nvPr/>
        </p:nvSpPr>
        <p:spPr>
          <a:xfrm>
            <a:off x="687302" y="3519898"/>
            <a:ext cx="6096000" cy="923330"/>
          </a:xfrm>
          <a:prstGeom prst="rect">
            <a:avLst/>
          </a:prstGeom>
          <a:noFill/>
        </p:spPr>
        <p:txBody>
          <a:bodyPr wrap="square">
            <a:spAutoFit/>
          </a:bodyPr>
          <a:lstStyle/>
          <a:p>
            <a:r>
              <a:rPr lang="en-US" dirty="0"/>
              <a:t>The average score for each student was calculated in a new column called "average score" by dividing the "total score" by the number of subjects.</a:t>
            </a:r>
            <a:endParaRPr lang="ar-SA" dirty="0"/>
          </a:p>
        </p:txBody>
      </p:sp>
    </p:spTree>
    <p:extLst>
      <p:ext uri="{BB962C8B-B14F-4D97-AF65-F5344CB8AC3E}">
        <p14:creationId xmlns:p14="http://schemas.microsoft.com/office/powerpoint/2010/main" val="32112041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مربع نص 2">
            <a:extLst>
              <a:ext uri="{FF2B5EF4-FFF2-40B4-BE49-F238E27FC236}">
                <a16:creationId xmlns:a16="http://schemas.microsoft.com/office/drawing/2014/main" id="{755EAA2C-AD16-84C2-DDC3-9B867F242444}"/>
              </a:ext>
            </a:extLst>
          </p:cNvPr>
          <p:cNvSpPr txBox="1"/>
          <p:nvPr/>
        </p:nvSpPr>
        <p:spPr>
          <a:xfrm>
            <a:off x="626694" y="1405937"/>
            <a:ext cx="6125087" cy="677108"/>
          </a:xfrm>
          <a:prstGeom prst="rect">
            <a:avLst/>
          </a:prstGeom>
          <a:noFill/>
        </p:spPr>
        <p:txBody>
          <a:bodyPr wrap="square">
            <a:spAutoFit/>
          </a:bodyPr>
          <a:lstStyle/>
          <a:p>
            <a:pPr algn="l"/>
            <a:r>
              <a:rPr lang="en-US" sz="2000" b="1" dirty="0"/>
              <a:t>3. Data encoding: </a:t>
            </a:r>
            <a:r>
              <a:rPr lang="en-US" dirty="0"/>
              <a:t>Converting Categorical data into numerical data :</a:t>
            </a:r>
            <a:endParaRPr lang="ar-SA" dirty="0"/>
          </a:p>
        </p:txBody>
      </p:sp>
      <p:pic>
        <p:nvPicPr>
          <p:cNvPr id="7" name="صورة 6">
            <a:extLst>
              <a:ext uri="{FF2B5EF4-FFF2-40B4-BE49-F238E27FC236}">
                <a16:creationId xmlns:a16="http://schemas.microsoft.com/office/drawing/2014/main" id="{7C40C99E-9496-4C8E-A679-C79BAF37A841}"/>
              </a:ext>
            </a:extLst>
          </p:cNvPr>
          <p:cNvPicPr>
            <a:picLocks noChangeAspect="1"/>
          </p:cNvPicPr>
          <p:nvPr/>
        </p:nvPicPr>
        <p:blipFill>
          <a:blip r:embed="rId2"/>
          <a:srcRect l="3366" t="39976" r="32925" b="7253"/>
          <a:stretch/>
        </p:blipFill>
        <p:spPr>
          <a:xfrm>
            <a:off x="820658" y="4090496"/>
            <a:ext cx="4185451" cy="2159477"/>
          </a:xfrm>
          <a:prstGeom prst="rect">
            <a:avLst/>
          </a:prstGeom>
        </p:spPr>
      </p:pic>
      <p:sp>
        <p:nvSpPr>
          <p:cNvPr id="13" name="مربع نص 12">
            <a:extLst>
              <a:ext uri="{FF2B5EF4-FFF2-40B4-BE49-F238E27FC236}">
                <a16:creationId xmlns:a16="http://schemas.microsoft.com/office/drawing/2014/main" id="{ADA1E00A-6321-6080-F6D9-4DCA83E63E81}"/>
              </a:ext>
            </a:extLst>
          </p:cNvPr>
          <p:cNvSpPr txBox="1"/>
          <p:nvPr/>
        </p:nvSpPr>
        <p:spPr>
          <a:xfrm>
            <a:off x="2549237" y="535677"/>
            <a:ext cx="7250545" cy="646331"/>
          </a:xfrm>
          <a:prstGeom prst="rect">
            <a:avLst/>
          </a:prstGeom>
          <a:noFill/>
        </p:spPr>
        <p:txBody>
          <a:bodyPr wrap="square">
            <a:spAutoFit/>
          </a:bodyPr>
          <a:lstStyle/>
          <a:p>
            <a:r>
              <a:rPr lang="en-US" sz="3600" b="1" dirty="0"/>
              <a:t>System Building Stages(cont..)</a:t>
            </a:r>
            <a:endParaRPr lang="ar-SA" sz="3600" b="1" dirty="0"/>
          </a:p>
        </p:txBody>
      </p:sp>
      <p:sp>
        <p:nvSpPr>
          <p:cNvPr id="22" name="مربع نص 21">
            <a:extLst>
              <a:ext uri="{FF2B5EF4-FFF2-40B4-BE49-F238E27FC236}">
                <a16:creationId xmlns:a16="http://schemas.microsoft.com/office/drawing/2014/main" id="{3F5EB401-D125-3E86-0E46-47D53FB09628}"/>
              </a:ext>
            </a:extLst>
          </p:cNvPr>
          <p:cNvSpPr txBox="1"/>
          <p:nvPr/>
        </p:nvSpPr>
        <p:spPr>
          <a:xfrm>
            <a:off x="626694" y="2151504"/>
            <a:ext cx="8055488" cy="1938992"/>
          </a:xfrm>
          <a:prstGeom prst="rect">
            <a:avLst/>
          </a:prstGeom>
          <a:noFill/>
        </p:spPr>
        <p:txBody>
          <a:bodyPr wrap="square">
            <a:spAutoFit/>
          </a:bodyPr>
          <a:lstStyle/>
          <a:p>
            <a:pPr marL="342900" indent="-342900">
              <a:buFont typeface="Arial" panose="020B0604020202020204" pitchFamily="34" charset="0"/>
              <a:buChar char="•"/>
            </a:pPr>
            <a:r>
              <a:rPr lang="en-US" sz="2000" dirty="0"/>
              <a:t>The values for "gender" were converted to (0,1),</a:t>
            </a:r>
          </a:p>
          <a:p>
            <a:r>
              <a:rPr lang="en-US" sz="2000" dirty="0"/>
              <a:t>and The values for "part-time job" (True/False) were converted to (1,0),</a:t>
            </a:r>
          </a:p>
          <a:p>
            <a:r>
              <a:rPr lang="en-US" sz="2000" dirty="0"/>
              <a:t>Also The values for "career aspiration" were converted to different numbers for each job (e.g., 0 for lawyer, 1 for doctor, and so on).</a:t>
            </a:r>
            <a:endParaRPr lang="ar-SA" sz="2000" dirty="0"/>
          </a:p>
        </p:txBody>
      </p:sp>
    </p:spTree>
    <p:extLst>
      <p:ext uri="{BB962C8B-B14F-4D97-AF65-F5344CB8AC3E}">
        <p14:creationId xmlns:p14="http://schemas.microsoft.com/office/powerpoint/2010/main" val="12269505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صورة 18">
            <a:extLst>
              <a:ext uri="{FF2B5EF4-FFF2-40B4-BE49-F238E27FC236}">
                <a16:creationId xmlns:a16="http://schemas.microsoft.com/office/drawing/2014/main" id="{FFBCEDBB-C7BE-3CB6-903F-34B6E2CDE506}"/>
              </a:ext>
            </a:extLst>
          </p:cNvPr>
          <p:cNvPicPr>
            <a:picLocks noChangeAspect="1"/>
          </p:cNvPicPr>
          <p:nvPr/>
        </p:nvPicPr>
        <p:blipFill>
          <a:blip r:embed="rId2"/>
          <a:srcRect l="3247" t="45248" r="34654" b="24349"/>
          <a:stretch/>
        </p:blipFill>
        <p:spPr>
          <a:xfrm>
            <a:off x="6990474" y="4832475"/>
            <a:ext cx="4382886" cy="1370769"/>
          </a:xfrm>
          <a:prstGeom prst="rect">
            <a:avLst/>
          </a:prstGeom>
        </p:spPr>
      </p:pic>
      <p:pic>
        <p:nvPicPr>
          <p:cNvPr id="4" name="صورة 3">
            <a:extLst>
              <a:ext uri="{FF2B5EF4-FFF2-40B4-BE49-F238E27FC236}">
                <a16:creationId xmlns:a16="http://schemas.microsoft.com/office/drawing/2014/main" id="{7E219621-8C48-44C8-F82A-109BF47D7771}"/>
              </a:ext>
            </a:extLst>
          </p:cNvPr>
          <p:cNvPicPr>
            <a:picLocks noChangeAspect="1"/>
          </p:cNvPicPr>
          <p:nvPr/>
        </p:nvPicPr>
        <p:blipFill>
          <a:blip r:embed="rId3"/>
          <a:stretch>
            <a:fillRect/>
          </a:stretch>
        </p:blipFill>
        <p:spPr>
          <a:xfrm>
            <a:off x="5963920" y="1681317"/>
            <a:ext cx="5236918" cy="1631217"/>
          </a:xfrm>
          <a:prstGeom prst="rect">
            <a:avLst/>
          </a:prstGeom>
        </p:spPr>
      </p:pic>
      <p:sp>
        <p:nvSpPr>
          <p:cNvPr id="6" name="مربع نص 5">
            <a:extLst>
              <a:ext uri="{FF2B5EF4-FFF2-40B4-BE49-F238E27FC236}">
                <a16:creationId xmlns:a16="http://schemas.microsoft.com/office/drawing/2014/main" id="{DEBC3937-75F1-18C6-C38E-9E9B8D2F1EE6}"/>
              </a:ext>
            </a:extLst>
          </p:cNvPr>
          <p:cNvSpPr txBox="1"/>
          <p:nvPr/>
        </p:nvSpPr>
        <p:spPr>
          <a:xfrm>
            <a:off x="333984" y="1462249"/>
            <a:ext cx="4751462" cy="2062103"/>
          </a:xfrm>
          <a:prstGeom prst="rect">
            <a:avLst/>
          </a:prstGeom>
          <a:noFill/>
        </p:spPr>
        <p:txBody>
          <a:bodyPr wrap="square">
            <a:spAutoFit/>
          </a:bodyPr>
          <a:lstStyle/>
          <a:p>
            <a:pPr marL="457200" indent="-457200">
              <a:buAutoNum type="arabicPeriod" startAt="4"/>
            </a:pPr>
            <a:r>
              <a:rPr lang="en-US" sz="2000" b="1" dirty="0"/>
              <a:t>Data balancing: </a:t>
            </a:r>
          </a:p>
          <a:p>
            <a:r>
              <a:rPr lang="en-US" dirty="0"/>
              <a:t>Data imbalance can lead to bias in the machine learning model, so the SMOTE technique was used to create synthetic samples for the under-represented categories and achieve a better balance.</a:t>
            </a:r>
          </a:p>
        </p:txBody>
      </p:sp>
      <p:sp>
        <p:nvSpPr>
          <p:cNvPr id="9" name="مربع نص 8">
            <a:extLst>
              <a:ext uri="{FF2B5EF4-FFF2-40B4-BE49-F238E27FC236}">
                <a16:creationId xmlns:a16="http://schemas.microsoft.com/office/drawing/2014/main" id="{3D0982F8-087A-0E76-2252-5F4D891A7AFD}"/>
              </a:ext>
            </a:extLst>
          </p:cNvPr>
          <p:cNvSpPr txBox="1"/>
          <p:nvPr/>
        </p:nvSpPr>
        <p:spPr>
          <a:xfrm>
            <a:off x="2496886" y="379834"/>
            <a:ext cx="8017866" cy="646331"/>
          </a:xfrm>
          <a:prstGeom prst="rect">
            <a:avLst/>
          </a:prstGeom>
          <a:noFill/>
        </p:spPr>
        <p:txBody>
          <a:bodyPr wrap="square">
            <a:spAutoFit/>
          </a:bodyPr>
          <a:lstStyle/>
          <a:p>
            <a:r>
              <a:rPr lang="en-US" sz="3600" b="1" dirty="0"/>
              <a:t>System Building Stages(cont..)</a:t>
            </a:r>
            <a:endParaRPr lang="ar-SA" sz="3600" b="1" dirty="0"/>
          </a:p>
        </p:txBody>
      </p:sp>
      <p:sp>
        <p:nvSpPr>
          <p:cNvPr id="14" name="مربع نص 13">
            <a:extLst>
              <a:ext uri="{FF2B5EF4-FFF2-40B4-BE49-F238E27FC236}">
                <a16:creationId xmlns:a16="http://schemas.microsoft.com/office/drawing/2014/main" id="{21AB797E-3871-8D03-F2C6-617F0E139689}"/>
              </a:ext>
            </a:extLst>
          </p:cNvPr>
          <p:cNvSpPr txBox="1"/>
          <p:nvPr/>
        </p:nvSpPr>
        <p:spPr>
          <a:xfrm>
            <a:off x="409819" y="4100002"/>
            <a:ext cx="6096000" cy="2308324"/>
          </a:xfrm>
          <a:prstGeom prst="rect">
            <a:avLst/>
          </a:prstGeom>
          <a:noFill/>
        </p:spPr>
        <p:txBody>
          <a:bodyPr wrap="square">
            <a:spAutoFit/>
          </a:bodyPr>
          <a:lstStyle/>
          <a:p>
            <a:r>
              <a:rPr lang="en-US" dirty="0"/>
              <a:t>Splitting the data into training data (80%) and testing data (20%).</a:t>
            </a:r>
          </a:p>
          <a:p>
            <a:endParaRPr lang="en-US" dirty="0"/>
          </a:p>
          <a:p>
            <a:r>
              <a:rPr lang="en-US" dirty="0"/>
              <a:t>Splitting the data is necessary to train the machine learning model on a portion of the data and then test it on another portion that was not used in training, in order to measure the model's performance and its ability to generalize.</a:t>
            </a:r>
            <a:endParaRPr lang="ar-SA" dirty="0"/>
          </a:p>
        </p:txBody>
      </p:sp>
      <p:sp>
        <p:nvSpPr>
          <p:cNvPr id="16" name="مربع نص 15">
            <a:extLst>
              <a:ext uri="{FF2B5EF4-FFF2-40B4-BE49-F238E27FC236}">
                <a16:creationId xmlns:a16="http://schemas.microsoft.com/office/drawing/2014/main" id="{A229955C-0B9E-B8BA-C1B8-9CEB9FFD3E57}"/>
              </a:ext>
            </a:extLst>
          </p:cNvPr>
          <p:cNvSpPr txBox="1"/>
          <p:nvPr/>
        </p:nvSpPr>
        <p:spPr>
          <a:xfrm>
            <a:off x="333984" y="3674838"/>
            <a:ext cx="2428240" cy="400110"/>
          </a:xfrm>
          <a:prstGeom prst="rect">
            <a:avLst/>
          </a:prstGeom>
          <a:noFill/>
        </p:spPr>
        <p:txBody>
          <a:bodyPr wrap="square">
            <a:spAutoFit/>
          </a:bodyPr>
          <a:lstStyle/>
          <a:p>
            <a:r>
              <a:rPr lang="en-US" sz="2000" b="1" dirty="0"/>
              <a:t>5. Data splitting: </a:t>
            </a:r>
            <a:endParaRPr lang="ar-SA" sz="2000" b="1" dirty="0"/>
          </a:p>
        </p:txBody>
      </p:sp>
    </p:spTree>
    <p:extLst>
      <p:ext uri="{BB962C8B-B14F-4D97-AF65-F5344CB8AC3E}">
        <p14:creationId xmlns:p14="http://schemas.microsoft.com/office/powerpoint/2010/main" val="332350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صورة 4">
            <a:extLst>
              <a:ext uri="{FF2B5EF4-FFF2-40B4-BE49-F238E27FC236}">
                <a16:creationId xmlns:a16="http://schemas.microsoft.com/office/drawing/2014/main" id="{C794FE0B-3C23-EF09-5382-8EF4C269C270}"/>
              </a:ext>
            </a:extLst>
          </p:cNvPr>
          <p:cNvPicPr>
            <a:picLocks noChangeAspect="1"/>
          </p:cNvPicPr>
          <p:nvPr/>
        </p:nvPicPr>
        <p:blipFill>
          <a:blip r:embed="rId2"/>
          <a:srcRect l="6667" t="26814" r="43583" b="19704"/>
          <a:stretch/>
        </p:blipFill>
        <p:spPr>
          <a:xfrm>
            <a:off x="783876" y="4196977"/>
            <a:ext cx="3363249" cy="2033724"/>
          </a:xfrm>
          <a:prstGeom prst="rect">
            <a:avLst/>
          </a:prstGeom>
        </p:spPr>
      </p:pic>
      <p:pic>
        <p:nvPicPr>
          <p:cNvPr id="9" name="صورة 8">
            <a:extLst>
              <a:ext uri="{FF2B5EF4-FFF2-40B4-BE49-F238E27FC236}">
                <a16:creationId xmlns:a16="http://schemas.microsoft.com/office/drawing/2014/main" id="{2EF885AD-5B24-DD43-5714-22B74FC38672}"/>
              </a:ext>
            </a:extLst>
          </p:cNvPr>
          <p:cNvPicPr>
            <a:picLocks noChangeAspect="1"/>
          </p:cNvPicPr>
          <p:nvPr/>
        </p:nvPicPr>
        <p:blipFill>
          <a:blip r:embed="rId3"/>
          <a:srcRect l="6167" t="33036" r="44499" b="12297"/>
          <a:stretch/>
        </p:blipFill>
        <p:spPr>
          <a:xfrm>
            <a:off x="4894069" y="4196977"/>
            <a:ext cx="2857165" cy="2033724"/>
          </a:xfrm>
          <a:prstGeom prst="rect">
            <a:avLst/>
          </a:prstGeom>
        </p:spPr>
      </p:pic>
      <p:pic>
        <p:nvPicPr>
          <p:cNvPr id="13" name="صورة 12">
            <a:extLst>
              <a:ext uri="{FF2B5EF4-FFF2-40B4-BE49-F238E27FC236}">
                <a16:creationId xmlns:a16="http://schemas.microsoft.com/office/drawing/2014/main" id="{F24A4E5F-A57F-0FE9-6966-0BA9D741CED0}"/>
              </a:ext>
            </a:extLst>
          </p:cNvPr>
          <p:cNvPicPr>
            <a:picLocks noChangeAspect="1"/>
          </p:cNvPicPr>
          <p:nvPr/>
        </p:nvPicPr>
        <p:blipFill>
          <a:blip r:embed="rId4"/>
          <a:srcRect l="5250" t="34444" r="56584" b="10963"/>
          <a:stretch/>
        </p:blipFill>
        <p:spPr>
          <a:xfrm>
            <a:off x="8782586" y="4067100"/>
            <a:ext cx="2625538" cy="2112469"/>
          </a:xfrm>
          <a:prstGeom prst="rect">
            <a:avLst/>
          </a:prstGeom>
        </p:spPr>
      </p:pic>
      <p:sp>
        <p:nvSpPr>
          <p:cNvPr id="15" name="مربع نص 14">
            <a:extLst>
              <a:ext uri="{FF2B5EF4-FFF2-40B4-BE49-F238E27FC236}">
                <a16:creationId xmlns:a16="http://schemas.microsoft.com/office/drawing/2014/main" id="{32975B76-70D6-C8A8-1D01-D8AD0142E2BB}"/>
              </a:ext>
            </a:extLst>
          </p:cNvPr>
          <p:cNvSpPr txBox="1"/>
          <p:nvPr/>
        </p:nvSpPr>
        <p:spPr>
          <a:xfrm>
            <a:off x="3052440" y="678431"/>
            <a:ext cx="6751782" cy="646331"/>
          </a:xfrm>
          <a:prstGeom prst="rect">
            <a:avLst/>
          </a:prstGeom>
          <a:noFill/>
        </p:spPr>
        <p:txBody>
          <a:bodyPr wrap="square">
            <a:spAutoFit/>
          </a:bodyPr>
          <a:lstStyle/>
          <a:p>
            <a:r>
              <a:rPr lang="ar-SA" sz="3600" b="1" dirty="0" err="1"/>
              <a:t>Visualization</a:t>
            </a:r>
            <a:r>
              <a:rPr lang="ar-SA" sz="3600" b="1" dirty="0"/>
              <a:t> </a:t>
            </a:r>
            <a:r>
              <a:rPr lang="ar-SA" sz="3600" b="1" dirty="0" err="1"/>
              <a:t>of</a:t>
            </a:r>
            <a:r>
              <a:rPr lang="ar-SA" sz="3600" b="1" dirty="0"/>
              <a:t> </a:t>
            </a:r>
            <a:r>
              <a:rPr lang="ar-SA" sz="3600" b="1" dirty="0" err="1"/>
              <a:t>student</a:t>
            </a:r>
            <a:r>
              <a:rPr lang="ar-SA" sz="3600" b="1" dirty="0"/>
              <a:t> </a:t>
            </a:r>
            <a:r>
              <a:rPr lang="ar-SA" sz="3600" b="1" dirty="0" err="1"/>
              <a:t>data</a:t>
            </a:r>
            <a:endParaRPr lang="ar-SA" sz="3600" b="1" dirty="0"/>
          </a:p>
        </p:txBody>
      </p:sp>
      <p:sp>
        <p:nvSpPr>
          <p:cNvPr id="21" name="مربع نص 20">
            <a:extLst>
              <a:ext uri="{FF2B5EF4-FFF2-40B4-BE49-F238E27FC236}">
                <a16:creationId xmlns:a16="http://schemas.microsoft.com/office/drawing/2014/main" id="{4D4EDE12-105C-66C3-C05D-22428BC8942F}"/>
              </a:ext>
            </a:extLst>
          </p:cNvPr>
          <p:cNvSpPr txBox="1"/>
          <p:nvPr/>
        </p:nvSpPr>
        <p:spPr>
          <a:xfrm>
            <a:off x="479681" y="2407384"/>
            <a:ext cx="3971637" cy="954107"/>
          </a:xfrm>
          <a:prstGeom prst="rect">
            <a:avLst/>
          </a:prstGeom>
          <a:noFill/>
        </p:spPr>
        <p:txBody>
          <a:bodyPr wrap="square">
            <a:spAutoFit/>
          </a:bodyPr>
          <a:lstStyle/>
          <a:p>
            <a:pPr marL="285750" indent="-285750">
              <a:buFont typeface="Arial" panose="020B0604020202020204" pitchFamily="34" charset="0"/>
              <a:buChar char="•"/>
            </a:pPr>
            <a:r>
              <a:rPr lang="en-US" sz="1400" dirty="0"/>
              <a:t>This histogram shows the distribution of students' average scores. It can be observed that most students achieved an average score between 75 and 85.</a:t>
            </a:r>
            <a:endParaRPr lang="ar-SA" sz="1400" dirty="0"/>
          </a:p>
        </p:txBody>
      </p:sp>
      <p:sp>
        <p:nvSpPr>
          <p:cNvPr id="23" name="مربع نص 22">
            <a:extLst>
              <a:ext uri="{FF2B5EF4-FFF2-40B4-BE49-F238E27FC236}">
                <a16:creationId xmlns:a16="http://schemas.microsoft.com/office/drawing/2014/main" id="{9B89AAEA-7109-4379-3B40-097E0F4A61D5}"/>
              </a:ext>
            </a:extLst>
          </p:cNvPr>
          <p:cNvSpPr txBox="1"/>
          <p:nvPr/>
        </p:nvSpPr>
        <p:spPr>
          <a:xfrm>
            <a:off x="4581851" y="2317179"/>
            <a:ext cx="3822044" cy="1600438"/>
          </a:xfrm>
          <a:prstGeom prst="rect">
            <a:avLst/>
          </a:prstGeom>
          <a:noFill/>
        </p:spPr>
        <p:txBody>
          <a:bodyPr wrap="square">
            <a:spAutoFit/>
          </a:bodyPr>
          <a:lstStyle/>
          <a:p>
            <a:pPr marL="285750" indent="-285750">
              <a:buFont typeface="Arial" panose="020B0604020202020204" pitchFamily="34" charset="0"/>
              <a:buChar char="•"/>
            </a:pPr>
            <a:r>
              <a:rPr lang="ar-SA" sz="1400" dirty="0" err="1"/>
              <a:t>This</a:t>
            </a:r>
            <a:r>
              <a:rPr lang="ar-SA" sz="1400" dirty="0"/>
              <a:t> </a:t>
            </a:r>
            <a:r>
              <a:rPr lang="ar-SA" sz="1400" dirty="0" err="1"/>
              <a:t>scatter</a:t>
            </a:r>
            <a:r>
              <a:rPr lang="ar-SA" sz="1400" dirty="0"/>
              <a:t> </a:t>
            </a:r>
            <a:r>
              <a:rPr lang="ar-SA" sz="1400" dirty="0" err="1"/>
              <a:t>plot</a:t>
            </a:r>
            <a:r>
              <a:rPr lang="ar-SA" sz="1400" dirty="0"/>
              <a:t> </a:t>
            </a:r>
            <a:r>
              <a:rPr lang="ar-SA" sz="1400" dirty="0" err="1"/>
              <a:t>shows</a:t>
            </a:r>
            <a:r>
              <a:rPr lang="ar-SA" sz="1400" dirty="0"/>
              <a:t> </a:t>
            </a:r>
            <a:r>
              <a:rPr lang="ar-SA" sz="1400" dirty="0" err="1"/>
              <a:t>the</a:t>
            </a:r>
            <a:r>
              <a:rPr lang="ar-SA" sz="1400" dirty="0"/>
              <a:t> </a:t>
            </a:r>
            <a:r>
              <a:rPr lang="ar-SA" sz="1400" dirty="0" err="1"/>
              <a:t>relationship</a:t>
            </a:r>
            <a:r>
              <a:rPr lang="ar-SA" sz="1400" dirty="0"/>
              <a:t> </a:t>
            </a:r>
            <a:r>
              <a:rPr lang="ar-SA" sz="1400" dirty="0" err="1"/>
              <a:t>between</a:t>
            </a:r>
            <a:r>
              <a:rPr lang="ar-SA" sz="1400" dirty="0"/>
              <a:t> </a:t>
            </a:r>
            <a:r>
              <a:rPr lang="ar-SA" sz="1400" dirty="0" err="1"/>
              <a:t>math</a:t>
            </a:r>
            <a:r>
              <a:rPr lang="ar-SA" sz="1400" dirty="0"/>
              <a:t> </a:t>
            </a:r>
            <a:r>
              <a:rPr lang="ar-SA" sz="1400" dirty="0" err="1"/>
              <a:t>scores</a:t>
            </a:r>
            <a:r>
              <a:rPr lang="ar-SA" sz="1400" dirty="0"/>
              <a:t> </a:t>
            </a:r>
            <a:r>
              <a:rPr lang="ar-SA" sz="1400" dirty="0" err="1"/>
              <a:t>and</a:t>
            </a:r>
            <a:r>
              <a:rPr lang="ar-SA" sz="1400" dirty="0"/>
              <a:t> </a:t>
            </a:r>
            <a:r>
              <a:rPr lang="ar-SA" sz="1400" dirty="0" err="1"/>
              <a:t>physics</a:t>
            </a:r>
            <a:r>
              <a:rPr lang="ar-SA" sz="1400" dirty="0"/>
              <a:t> </a:t>
            </a:r>
            <a:r>
              <a:rPr lang="ar-SA" sz="1400" dirty="0" err="1"/>
              <a:t>scores</a:t>
            </a:r>
            <a:r>
              <a:rPr lang="ar-SA" sz="1400" dirty="0"/>
              <a:t>. A </a:t>
            </a:r>
            <a:r>
              <a:rPr lang="ar-SA" sz="1400" dirty="0" err="1"/>
              <a:t>positive</a:t>
            </a:r>
            <a:r>
              <a:rPr lang="ar-SA" sz="1400" dirty="0"/>
              <a:t> </a:t>
            </a:r>
            <a:r>
              <a:rPr lang="ar-SA" sz="1400" dirty="0" err="1"/>
              <a:t>correlation</a:t>
            </a:r>
            <a:r>
              <a:rPr lang="ar-SA" sz="1400" dirty="0"/>
              <a:t> </a:t>
            </a:r>
            <a:r>
              <a:rPr lang="ar-SA" sz="1400" dirty="0" err="1"/>
              <a:t>can</a:t>
            </a:r>
            <a:r>
              <a:rPr lang="ar-SA" sz="1400" dirty="0"/>
              <a:t> </a:t>
            </a:r>
            <a:r>
              <a:rPr lang="ar-SA" sz="1400" dirty="0" err="1"/>
              <a:t>be</a:t>
            </a:r>
            <a:r>
              <a:rPr lang="ar-SA" sz="1400" dirty="0"/>
              <a:t> </a:t>
            </a:r>
            <a:r>
              <a:rPr lang="ar-SA" sz="1400" dirty="0" err="1"/>
              <a:t>observed</a:t>
            </a:r>
            <a:r>
              <a:rPr lang="ar-SA" sz="1400" dirty="0"/>
              <a:t> </a:t>
            </a:r>
            <a:r>
              <a:rPr lang="ar-SA" sz="1400" dirty="0" err="1"/>
              <a:t>between</a:t>
            </a:r>
            <a:r>
              <a:rPr lang="ar-SA" sz="1400" dirty="0"/>
              <a:t> </a:t>
            </a:r>
            <a:r>
              <a:rPr lang="ar-SA" sz="1400" dirty="0" err="1"/>
              <a:t>the</a:t>
            </a:r>
            <a:r>
              <a:rPr lang="ar-SA" sz="1400" dirty="0"/>
              <a:t> </a:t>
            </a:r>
            <a:r>
              <a:rPr lang="ar-SA" sz="1400" dirty="0" err="1"/>
              <a:t>two</a:t>
            </a:r>
            <a:r>
              <a:rPr lang="ar-SA" sz="1400" dirty="0"/>
              <a:t> </a:t>
            </a:r>
            <a:r>
              <a:rPr lang="ar-SA" sz="1400" dirty="0" err="1"/>
              <a:t>scores</a:t>
            </a:r>
            <a:r>
              <a:rPr lang="ar-SA" sz="1400" dirty="0"/>
              <a:t>, </a:t>
            </a:r>
            <a:r>
              <a:rPr lang="ar-SA" sz="1400" dirty="0" err="1"/>
              <a:t>which</a:t>
            </a:r>
            <a:r>
              <a:rPr lang="ar-SA" sz="1400" dirty="0"/>
              <a:t> </a:t>
            </a:r>
            <a:r>
              <a:rPr lang="ar-SA" sz="1400" dirty="0" err="1"/>
              <a:t>means</a:t>
            </a:r>
            <a:r>
              <a:rPr lang="ar-SA" sz="1400" dirty="0"/>
              <a:t> </a:t>
            </a:r>
            <a:r>
              <a:rPr lang="ar-SA" sz="1400" dirty="0" err="1"/>
              <a:t>that</a:t>
            </a:r>
            <a:r>
              <a:rPr lang="ar-SA" sz="1400" dirty="0"/>
              <a:t> </a:t>
            </a:r>
            <a:r>
              <a:rPr lang="ar-SA" sz="1400" dirty="0" err="1"/>
              <a:t>students</a:t>
            </a:r>
            <a:r>
              <a:rPr lang="ar-SA" sz="1400" dirty="0"/>
              <a:t> </a:t>
            </a:r>
            <a:r>
              <a:rPr lang="ar-SA" sz="1400" dirty="0" err="1"/>
              <a:t>who</a:t>
            </a:r>
            <a:r>
              <a:rPr lang="ar-SA" sz="1400" dirty="0"/>
              <a:t> </a:t>
            </a:r>
            <a:r>
              <a:rPr lang="ar-SA" sz="1400" dirty="0" err="1"/>
              <a:t>achieve</a:t>
            </a:r>
            <a:r>
              <a:rPr lang="ar-SA" sz="1400" dirty="0"/>
              <a:t> </a:t>
            </a:r>
            <a:r>
              <a:rPr lang="ar-SA" sz="1400" dirty="0" err="1"/>
              <a:t>high</a:t>
            </a:r>
            <a:r>
              <a:rPr lang="ar-SA" sz="1400" dirty="0"/>
              <a:t> </a:t>
            </a:r>
            <a:r>
              <a:rPr lang="ar-SA" sz="1400" dirty="0" err="1"/>
              <a:t>scores</a:t>
            </a:r>
            <a:r>
              <a:rPr lang="ar-SA" sz="1400" dirty="0"/>
              <a:t> </a:t>
            </a:r>
            <a:r>
              <a:rPr lang="ar-SA" sz="1400" dirty="0" err="1"/>
              <a:t>in</a:t>
            </a:r>
            <a:r>
              <a:rPr lang="ar-SA" sz="1400" dirty="0"/>
              <a:t> </a:t>
            </a:r>
            <a:r>
              <a:rPr lang="ar-SA" sz="1400" dirty="0" err="1"/>
              <a:t>math</a:t>
            </a:r>
            <a:r>
              <a:rPr lang="ar-SA" sz="1400" dirty="0"/>
              <a:t> </a:t>
            </a:r>
            <a:r>
              <a:rPr lang="ar-SA" sz="1400" dirty="0" err="1"/>
              <a:t>tend</a:t>
            </a:r>
            <a:r>
              <a:rPr lang="ar-SA" sz="1400" dirty="0"/>
              <a:t> </a:t>
            </a:r>
            <a:r>
              <a:rPr lang="ar-SA" sz="1400" dirty="0" err="1"/>
              <a:t>to</a:t>
            </a:r>
            <a:r>
              <a:rPr lang="ar-SA" sz="1400" dirty="0"/>
              <a:t> </a:t>
            </a:r>
            <a:r>
              <a:rPr lang="ar-SA" sz="1400" dirty="0" err="1"/>
              <a:t>also</a:t>
            </a:r>
            <a:r>
              <a:rPr lang="ar-SA" sz="1400" dirty="0"/>
              <a:t> </a:t>
            </a:r>
            <a:r>
              <a:rPr lang="ar-SA" sz="1400" dirty="0" err="1"/>
              <a:t>achieve</a:t>
            </a:r>
            <a:r>
              <a:rPr lang="ar-SA" sz="1400" dirty="0"/>
              <a:t> </a:t>
            </a:r>
            <a:r>
              <a:rPr lang="ar-SA" sz="1400" dirty="0" err="1"/>
              <a:t>high</a:t>
            </a:r>
            <a:r>
              <a:rPr lang="ar-SA" sz="1400" dirty="0"/>
              <a:t> </a:t>
            </a:r>
            <a:r>
              <a:rPr lang="ar-SA" sz="1400" dirty="0" err="1"/>
              <a:t>scores</a:t>
            </a:r>
            <a:r>
              <a:rPr lang="ar-SA" sz="1400" dirty="0"/>
              <a:t> </a:t>
            </a:r>
            <a:r>
              <a:rPr lang="ar-SA" sz="1400" dirty="0" err="1"/>
              <a:t>in</a:t>
            </a:r>
            <a:r>
              <a:rPr lang="ar-SA" sz="1400" dirty="0"/>
              <a:t> </a:t>
            </a:r>
            <a:r>
              <a:rPr lang="ar-SA" sz="1400" dirty="0" err="1"/>
              <a:t>physics</a:t>
            </a:r>
            <a:r>
              <a:rPr lang="ar-SA" sz="1400" dirty="0"/>
              <a:t>.</a:t>
            </a:r>
          </a:p>
        </p:txBody>
      </p:sp>
      <p:sp>
        <p:nvSpPr>
          <p:cNvPr id="25" name="مربع نص 24">
            <a:extLst>
              <a:ext uri="{FF2B5EF4-FFF2-40B4-BE49-F238E27FC236}">
                <a16:creationId xmlns:a16="http://schemas.microsoft.com/office/drawing/2014/main" id="{B3BCC52E-2BE9-1046-6067-EA859904C3BD}"/>
              </a:ext>
            </a:extLst>
          </p:cNvPr>
          <p:cNvSpPr txBox="1"/>
          <p:nvPr/>
        </p:nvSpPr>
        <p:spPr>
          <a:xfrm>
            <a:off x="8403895" y="2158047"/>
            <a:ext cx="3077818" cy="1600438"/>
          </a:xfrm>
          <a:prstGeom prst="rect">
            <a:avLst/>
          </a:prstGeom>
          <a:noFill/>
        </p:spPr>
        <p:txBody>
          <a:bodyPr wrap="square">
            <a:spAutoFit/>
          </a:bodyPr>
          <a:lstStyle/>
          <a:p>
            <a:pPr marL="285750" indent="-285750">
              <a:buFont typeface="Arial" panose="020B0604020202020204" pitchFamily="34" charset="0"/>
              <a:buChar char="•"/>
            </a:pPr>
            <a:r>
              <a:rPr lang="en-US" sz="1400" dirty="0"/>
              <a:t>This box plot shows the distribution of students' total scores. It can be observed that the median total score is between 500 and 600, and that there are some outliers with scores greater than 600.</a:t>
            </a:r>
            <a:endParaRPr lang="ar-SA" sz="1400" dirty="0"/>
          </a:p>
        </p:txBody>
      </p:sp>
    </p:spTree>
    <p:extLst>
      <p:ext uri="{BB962C8B-B14F-4D97-AF65-F5344CB8AC3E}">
        <p14:creationId xmlns:p14="http://schemas.microsoft.com/office/powerpoint/2010/main" val="37071879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صورة 8">
            <a:extLst>
              <a:ext uri="{FF2B5EF4-FFF2-40B4-BE49-F238E27FC236}">
                <a16:creationId xmlns:a16="http://schemas.microsoft.com/office/drawing/2014/main" id="{89C93993-1F75-49BE-1670-6A493D15AA3B}"/>
              </a:ext>
            </a:extLst>
          </p:cNvPr>
          <p:cNvPicPr>
            <a:picLocks noChangeAspect="1"/>
          </p:cNvPicPr>
          <p:nvPr/>
        </p:nvPicPr>
        <p:blipFill>
          <a:blip r:embed="rId2"/>
          <a:srcRect l="5522" t="28425" r="54341" b="15164"/>
          <a:stretch/>
        </p:blipFill>
        <p:spPr>
          <a:xfrm>
            <a:off x="9443351" y="2919577"/>
            <a:ext cx="2055921" cy="1625318"/>
          </a:xfrm>
          <a:prstGeom prst="rect">
            <a:avLst/>
          </a:prstGeom>
        </p:spPr>
      </p:pic>
      <p:pic>
        <p:nvPicPr>
          <p:cNvPr id="11" name="صورة 10">
            <a:extLst>
              <a:ext uri="{FF2B5EF4-FFF2-40B4-BE49-F238E27FC236}">
                <a16:creationId xmlns:a16="http://schemas.microsoft.com/office/drawing/2014/main" id="{6E76EA2B-4C84-645C-6A45-3753148092D0}"/>
              </a:ext>
            </a:extLst>
          </p:cNvPr>
          <p:cNvPicPr>
            <a:picLocks noChangeAspect="1"/>
          </p:cNvPicPr>
          <p:nvPr/>
        </p:nvPicPr>
        <p:blipFill>
          <a:blip r:embed="rId3"/>
          <a:srcRect l="5192" t="27692" r="60357" b="16484"/>
          <a:stretch/>
        </p:blipFill>
        <p:spPr>
          <a:xfrm>
            <a:off x="9495161" y="4640079"/>
            <a:ext cx="2055921" cy="1725014"/>
          </a:xfrm>
          <a:prstGeom prst="rect">
            <a:avLst/>
          </a:prstGeom>
        </p:spPr>
      </p:pic>
      <p:pic>
        <p:nvPicPr>
          <p:cNvPr id="13" name="صورة 12">
            <a:extLst>
              <a:ext uri="{FF2B5EF4-FFF2-40B4-BE49-F238E27FC236}">
                <a16:creationId xmlns:a16="http://schemas.microsoft.com/office/drawing/2014/main" id="{E6C11278-B517-9D05-0CE0-C1F972DA3449}"/>
              </a:ext>
            </a:extLst>
          </p:cNvPr>
          <p:cNvPicPr>
            <a:picLocks noChangeAspect="1"/>
          </p:cNvPicPr>
          <p:nvPr/>
        </p:nvPicPr>
        <p:blipFill>
          <a:blip r:embed="rId4"/>
          <a:srcRect l="5440" t="28864" r="50962" b="14872"/>
          <a:stretch/>
        </p:blipFill>
        <p:spPr>
          <a:xfrm>
            <a:off x="7019816" y="3732236"/>
            <a:ext cx="2055921" cy="1711429"/>
          </a:xfrm>
          <a:prstGeom prst="rect">
            <a:avLst/>
          </a:prstGeom>
        </p:spPr>
      </p:pic>
      <p:sp>
        <p:nvSpPr>
          <p:cNvPr id="15" name="مربع نص 14">
            <a:extLst>
              <a:ext uri="{FF2B5EF4-FFF2-40B4-BE49-F238E27FC236}">
                <a16:creationId xmlns:a16="http://schemas.microsoft.com/office/drawing/2014/main" id="{567A4362-CF58-7BD2-AFA1-6569BB410EF5}"/>
              </a:ext>
            </a:extLst>
          </p:cNvPr>
          <p:cNvSpPr txBox="1"/>
          <p:nvPr/>
        </p:nvSpPr>
        <p:spPr>
          <a:xfrm>
            <a:off x="1879601" y="385622"/>
            <a:ext cx="9818254" cy="646331"/>
          </a:xfrm>
          <a:prstGeom prst="rect">
            <a:avLst/>
          </a:prstGeom>
          <a:noFill/>
        </p:spPr>
        <p:txBody>
          <a:bodyPr wrap="square">
            <a:spAutoFit/>
          </a:bodyPr>
          <a:lstStyle/>
          <a:p>
            <a:r>
              <a:rPr lang="en-US" sz="3600" b="1" dirty="0"/>
              <a:t>Comparing machine learning models:</a:t>
            </a:r>
            <a:endParaRPr lang="ar-SA" sz="3600" b="1" dirty="0"/>
          </a:p>
        </p:txBody>
      </p:sp>
      <p:sp>
        <p:nvSpPr>
          <p:cNvPr id="17" name="مربع نص 16">
            <a:extLst>
              <a:ext uri="{FF2B5EF4-FFF2-40B4-BE49-F238E27FC236}">
                <a16:creationId xmlns:a16="http://schemas.microsoft.com/office/drawing/2014/main" id="{A03F04DD-440E-4DF8-B3AB-DF2CE3323936}"/>
              </a:ext>
            </a:extLst>
          </p:cNvPr>
          <p:cNvSpPr txBox="1"/>
          <p:nvPr/>
        </p:nvSpPr>
        <p:spPr>
          <a:xfrm>
            <a:off x="822036" y="1414335"/>
            <a:ext cx="6096000" cy="369332"/>
          </a:xfrm>
          <a:prstGeom prst="rect">
            <a:avLst/>
          </a:prstGeom>
          <a:noFill/>
        </p:spPr>
        <p:txBody>
          <a:bodyPr wrap="square">
            <a:spAutoFit/>
          </a:bodyPr>
          <a:lstStyle/>
          <a:p>
            <a:r>
              <a:rPr lang="ar-SA" b="1" dirty="0" err="1"/>
              <a:t>Training</a:t>
            </a:r>
            <a:r>
              <a:rPr lang="ar-SA" b="1" dirty="0"/>
              <a:t> </a:t>
            </a:r>
            <a:r>
              <a:rPr lang="ar-SA" b="1" dirty="0" err="1"/>
              <a:t>multiple</a:t>
            </a:r>
            <a:r>
              <a:rPr lang="ar-SA" b="1" dirty="0"/>
              <a:t> </a:t>
            </a:r>
            <a:r>
              <a:rPr lang="ar-SA" b="1" dirty="0" err="1"/>
              <a:t>models</a:t>
            </a:r>
            <a:r>
              <a:rPr lang="ar-SA" b="1" dirty="0"/>
              <a:t> </a:t>
            </a:r>
            <a:r>
              <a:rPr lang="ar-SA" b="1" dirty="0" err="1"/>
              <a:t>on</a:t>
            </a:r>
            <a:r>
              <a:rPr lang="ar-SA" b="1" dirty="0"/>
              <a:t> </a:t>
            </a:r>
            <a:r>
              <a:rPr lang="ar-SA" b="1" dirty="0" err="1"/>
              <a:t>data</a:t>
            </a:r>
            <a:r>
              <a:rPr lang="ar-SA" b="1" dirty="0"/>
              <a:t>:</a:t>
            </a:r>
          </a:p>
        </p:txBody>
      </p:sp>
      <p:sp>
        <p:nvSpPr>
          <p:cNvPr id="19" name="مربع نص 18">
            <a:extLst>
              <a:ext uri="{FF2B5EF4-FFF2-40B4-BE49-F238E27FC236}">
                <a16:creationId xmlns:a16="http://schemas.microsoft.com/office/drawing/2014/main" id="{15EE91F1-B06F-FBF5-7D43-24E9D8D2936D}"/>
              </a:ext>
            </a:extLst>
          </p:cNvPr>
          <p:cNvSpPr txBox="1"/>
          <p:nvPr/>
        </p:nvSpPr>
        <p:spPr>
          <a:xfrm>
            <a:off x="692728" y="2138271"/>
            <a:ext cx="6096000" cy="923330"/>
          </a:xfrm>
          <a:prstGeom prst="rect">
            <a:avLst/>
          </a:prstGeom>
          <a:noFill/>
        </p:spPr>
        <p:txBody>
          <a:bodyPr wrap="square">
            <a:spAutoFit/>
          </a:bodyPr>
          <a:lstStyle/>
          <a:p>
            <a:r>
              <a:rPr lang="ar-SA" dirty="0" err="1"/>
              <a:t>Comparing</a:t>
            </a:r>
            <a:r>
              <a:rPr lang="ar-SA" dirty="0"/>
              <a:t> </a:t>
            </a:r>
            <a:r>
              <a:rPr lang="ar-SA" dirty="0" err="1"/>
              <a:t>the</a:t>
            </a:r>
            <a:r>
              <a:rPr lang="ar-SA" dirty="0"/>
              <a:t> </a:t>
            </a:r>
            <a:r>
              <a:rPr lang="ar-SA" dirty="0" err="1"/>
              <a:t>performance</a:t>
            </a:r>
            <a:r>
              <a:rPr lang="ar-SA" dirty="0"/>
              <a:t> </a:t>
            </a:r>
            <a:r>
              <a:rPr lang="ar-SA" dirty="0" err="1"/>
              <a:t>of</a:t>
            </a:r>
            <a:r>
              <a:rPr lang="ar-SA" dirty="0"/>
              <a:t> </a:t>
            </a:r>
            <a:r>
              <a:rPr lang="ar-SA" dirty="0" err="1"/>
              <a:t>different</a:t>
            </a:r>
            <a:r>
              <a:rPr lang="ar-SA" dirty="0"/>
              <a:t> </a:t>
            </a:r>
            <a:r>
              <a:rPr lang="ar-SA" dirty="0" err="1"/>
              <a:t>models</a:t>
            </a:r>
            <a:r>
              <a:rPr lang="ar-SA" dirty="0"/>
              <a:t> </a:t>
            </a:r>
            <a:r>
              <a:rPr lang="ar-SA" dirty="0" err="1"/>
              <a:t>and</a:t>
            </a:r>
            <a:r>
              <a:rPr lang="ar-SA" dirty="0"/>
              <a:t> </a:t>
            </a:r>
            <a:r>
              <a:rPr lang="ar-SA" dirty="0" err="1"/>
              <a:t>choosing</a:t>
            </a:r>
            <a:r>
              <a:rPr lang="ar-SA" dirty="0"/>
              <a:t> </a:t>
            </a:r>
            <a:r>
              <a:rPr lang="ar-SA" dirty="0" err="1"/>
              <a:t>the</a:t>
            </a:r>
            <a:r>
              <a:rPr lang="ar-SA" dirty="0"/>
              <a:t> </a:t>
            </a:r>
            <a:r>
              <a:rPr lang="ar-SA" dirty="0" err="1"/>
              <a:t>best</a:t>
            </a:r>
            <a:r>
              <a:rPr lang="ar-SA" dirty="0"/>
              <a:t> </a:t>
            </a:r>
            <a:r>
              <a:rPr lang="ar-SA" dirty="0" err="1"/>
              <a:t>model</a:t>
            </a:r>
            <a:r>
              <a:rPr lang="ar-SA" dirty="0"/>
              <a:t> </a:t>
            </a:r>
            <a:r>
              <a:rPr lang="ar-SA" dirty="0" err="1"/>
              <a:t>that</a:t>
            </a:r>
            <a:r>
              <a:rPr lang="ar-SA" dirty="0"/>
              <a:t> </a:t>
            </a:r>
            <a:r>
              <a:rPr lang="ar-SA" dirty="0" err="1"/>
              <a:t>achieves</a:t>
            </a:r>
            <a:r>
              <a:rPr lang="ar-SA" dirty="0"/>
              <a:t> </a:t>
            </a:r>
            <a:r>
              <a:rPr lang="ar-SA" dirty="0" err="1"/>
              <a:t>the</a:t>
            </a:r>
            <a:r>
              <a:rPr lang="ar-SA" dirty="0"/>
              <a:t> </a:t>
            </a:r>
            <a:r>
              <a:rPr lang="ar-SA" dirty="0" err="1"/>
              <a:t>highest</a:t>
            </a:r>
            <a:r>
              <a:rPr lang="ar-SA" dirty="0"/>
              <a:t> </a:t>
            </a:r>
            <a:r>
              <a:rPr lang="ar-SA" dirty="0" err="1"/>
              <a:t>accuracy</a:t>
            </a:r>
            <a:r>
              <a:rPr lang="ar-SA" dirty="0"/>
              <a:t> </a:t>
            </a:r>
            <a:r>
              <a:rPr lang="ar-SA" dirty="0" err="1"/>
              <a:t>in</a:t>
            </a:r>
            <a:r>
              <a:rPr lang="ar-SA" dirty="0"/>
              <a:t> </a:t>
            </a:r>
            <a:r>
              <a:rPr lang="ar-SA" dirty="0" err="1"/>
              <a:t>predicting</a:t>
            </a:r>
            <a:r>
              <a:rPr lang="ar-SA" dirty="0"/>
              <a:t> </a:t>
            </a:r>
            <a:r>
              <a:rPr lang="ar-SA" dirty="0" err="1"/>
              <a:t>career</a:t>
            </a:r>
            <a:r>
              <a:rPr lang="ar-SA" dirty="0"/>
              <a:t> </a:t>
            </a:r>
            <a:r>
              <a:rPr lang="ar-SA" dirty="0" err="1"/>
              <a:t>aspiration</a:t>
            </a:r>
            <a:r>
              <a:rPr lang="ar-SA" dirty="0"/>
              <a:t>:</a:t>
            </a:r>
          </a:p>
        </p:txBody>
      </p:sp>
      <p:sp>
        <p:nvSpPr>
          <p:cNvPr id="21" name="مربع نص 20">
            <a:extLst>
              <a:ext uri="{FF2B5EF4-FFF2-40B4-BE49-F238E27FC236}">
                <a16:creationId xmlns:a16="http://schemas.microsoft.com/office/drawing/2014/main" id="{A7090DB8-8573-AD0A-E141-9DFE0BCEEF9D}"/>
              </a:ext>
            </a:extLst>
          </p:cNvPr>
          <p:cNvSpPr txBox="1"/>
          <p:nvPr/>
        </p:nvSpPr>
        <p:spPr>
          <a:xfrm>
            <a:off x="692728" y="3443983"/>
            <a:ext cx="6096000" cy="923330"/>
          </a:xfrm>
          <a:prstGeom prst="rect">
            <a:avLst/>
          </a:prstGeom>
          <a:noFill/>
        </p:spPr>
        <p:txBody>
          <a:bodyPr wrap="square">
            <a:spAutoFit/>
          </a:bodyPr>
          <a:lstStyle/>
          <a:p>
            <a:r>
              <a:rPr lang="ar-SA" dirty="0" err="1"/>
              <a:t>Several</a:t>
            </a:r>
            <a:r>
              <a:rPr lang="ar-SA" dirty="0"/>
              <a:t> </a:t>
            </a:r>
            <a:r>
              <a:rPr lang="ar-SA" dirty="0" err="1"/>
              <a:t>metrics</a:t>
            </a:r>
            <a:r>
              <a:rPr lang="ar-SA" dirty="0"/>
              <a:t> </a:t>
            </a:r>
            <a:r>
              <a:rPr lang="ar-SA" dirty="0" err="1"/>
              <a:t>were</a:t>
            </a:r>
            <a:r>
              <a:rPr lang="ar-SA" dirty="0"/>
              <a:t> </a:t>
            </a:r>
            <a:r>
              <a:rPr lang="ar-SA" dirty="0" err="1"/>
              <a:t>used</a:t>
            </a:r>
            <a:r>
              <a:rPr lang="ar-SA" dirty="0"/>
              <a:t> </a:t>
            </a:r>
            <a:r>
              <a:rPr lang="ar-SA" dirty="0" err="1"/>
              <a:t>to</a:t>
            </a:r>
            <a:r>
              <a:rPr lang="ar-SA" dirty="0"/>
              <a:t> </a:t>
            </a:r>
            <a:r>
              <a:rPr lang="ar-SA" dirty="0" err="1"/>
              <a:t>evaluate</a:t>
            </a:r>
            <a:r>
              <a:rPr lang="ar-SA" dirty="0"/>
              <a:t> </a:t>
            </a:r>
            <a:r>
              <a:rPr lang="ar-SA" dirty="0" err="1"/>
              <a:t>the</a:t>
            </a:r>
            <a:r>
              <a:rPr lang="ar-SA" dirty="0"/>
              <a:t> </a:t>
            </a:r>
            <a:r>
              <a:rPr lang="ar-SA" dirty="0" err="1"/>
              <a:t>performance</a:t>
            </a:r>
            <a:r>
              <a:rPr lang="ar-SA" dirty="0"/>
              <a:t> </a:t>
            </a:r>
            <a:r>
              <a:rPr lang="ar-SA" dirty="0" err="1"/>
              <a:t>of</a:t>
            </a:r>
            <a:r>
              <a:rPr lang="ar-SA" dirty="0"/>
              <a:t> </a:t>
            </a:r>
            <a:r>
              <a:rPr lang="ar-SA" dirty="0" err="1"/>
              <a:t>the</a:t>
            </a:r>
            <a:r>
              <a:rPr lang="ar-SA" dirty="0"/>
              <a:t> </a:t>
            </a:r>
            <a:r>
              <a:rPr lang="ar-SA" dirty="0" err="1"/>
              <a:t>models</a:t>
            </a:r>
            <a:r>
              <a:rPr lang="ar-SA" dirty="0"/>
              <a:t>, </a:t>
            </a:r>
            <a:r>
              <a:rPr lang="ar-SA" dirty="0" err="1"/>
              <a:t>such</a:t>
            </a:r>
            <a:r>
              <a:rPr lang="ar-SA" dirty="0"/>
              <a:t> </a:t>
            </a:r>
            <a:r>
              <a:rPr lang="ar-SA" dirty="0" err="1"/>
              <a:t>as</a:t>
            </a:r>
            <a:r>
              <a:rPr lang="ar-SA" dirty="0"/>
              <a:t> </a:t>
            </a:r>
            <a:r>
              <a:rPr lang="ar-SA" dirty="0" err="1"/>
              <a:t>accuracy</a:t>
            </a:r>
            <a:r>
              <a:rPr lang="ar-SA" dirty="0"/>
              <a:t> </a:t>
            </a:r>
            <a:r>
              <a:rPr lang="ar-SA" dirty="0" err="1"/>
              <a:t>and</a:t>
            </a:r>
            <a:r>
              <a:rPr lang="ar-SA" dirty="0"/>
              <a:t> </a:t>
            </a:r>
            <a:r>
              <a:rPr lang="ar-SA" dirty="0" err="1"/>
              <a:t>classification</a:t>
            </a:r>
            <a:r>
              <a:rPr lang="ar-SA" dirty="0"/>
              <a:t> </a:t>
            </a:r>
            <a:r>
              <a:rPr lang="ar-SA" dirty="0" err="1"/>
              <a:t>report</a:t>
            </a:r>
            <a:r>
              <a:rPr lang="ar-SA" dirty="0"/>
              <a:t>.</a:t>
            </a:r>
          </a:p>
        </p:txBody>
      </p:sp>
      <p:sp>
        <p:nvSpPr>
          <p:cNvPr id="23" name="مربع نص 22">
            <a:extLst>
              <a:ext uri="{FF2B5EF4-FFF2-40B4-BE49-F238E27FC236}">
                <a16:creationId xmlns:a16="http://schemas.microsoft.com/office/drawing/2014/main" id="{844DB27B-76A3-8D01-F481-CA5B662467FE}"/>
              </a:ext>
            </a:extLst>
          </p:cNvPr>
          <p:cNvSpPr txBox="1"/>
          <p:nvPr/>
        </p:nvSpPr>
        <p:spPr>
          <a:xfrm>
            <a:off x="7147141" y="1991722"/>
            <a:ext cx="3857192" cy="646331"/>
          </a:xfrm>
          <a:prstGeom prst="rect">
            <a:avLst/>
          </a:prstGeom>
          <a:noFill/>
        </p:spPr>
        <p:txBody>
          <a:bodyPr wrap="square">
            <a:spAutoFit/>
          </a:bodyPr>
          <a:lstStyle/>
          <a:p>
            <a:r>
              <a:rPr lang="ar-SA" dirty="0" err="1"/>
              <a:t>Some</a:t>
            </a:r>
            <a:r>
              <a:rPr lang="ar-SA" dirty="0"/>
              <a:t> </a:t>
            </a:r>
            <a:r>
              <a:rPr lang="ar-SA" dirty="0" err="1"/>
              <a:t>of</a:t>
            </a:r>
            <a:r>
              <a:rPr lang="ar-SA" dirty="0"/>
              <a:t> </a:t>
            </a:r>
            <a:r>
              <a:rPr lang="ar-SA" dirty="0" err="1"/>
              <a:t>the</a:t>
            </a:r>
            <a:r>
              <a:rPr lang="ar-SA" dirty="0"/>
              <a:t> </a:t>
            </a:r>
            <a:r>
              <a:rPr lang="ar-SA" dirty="0" err="1"/>
              <a:t>evaluation</a:t>
            </a:r>
            <a:r>
              <a:rPr lang="ar-SA" dirty="0"/>
              <a:t> </a:t>
            </a:r>
            <a:r>
              <a:rPr lang="ar-SA" dirty="0" err="1"/>
              <a:t>results</a:t>
            </a:r>
            <a:r>
              <a:rPr lang="ar-SA" dirty="0"/>
              <a:t> </a:t>
            </a:r>
            <a:r>
              <a:rPr lang="ar-SA" dirty="0" err="1"/>
              <a:t>of</a:t>
            </a:r>
            <a:r>
              <a:rPr lang="ar-SA" dirty="0"/>
              <a:t> </a:t>
            </a:r>
            <a:r>
              <a:rPr lang="ar-SA" dirty="0" err="1"/>
              <a:t>machine</a:t>
            </a:r>
            <a:r>
              <a:rPr lang="ar-SA" dirty="0"/>
              <a:t> </a:t>
            </a:r>
            <a:r>
              <a:rPr lang="ar-SA" dirty="0" err="1"/>
              <a:t>learning</a:t>
            </a:r>
            <a:r>
              <a:rPr lang="ar-SA" dirty="0"/>
              <a:t> </a:t>
            </a:r>
            <a:r>
              <a:rPr lang="ar-SA" dirty="0" err="1"/>
              <a:t>models</a:t>
            </a:r>
            <a:r>
              <a:rPr lang="ar-SA" dirty="0"/>
              <a:t>:</a:t>
            </a:r>
          </a:p>
        </p:txBody>
      </p:sp>
    </p:spTree>
    <p:extLst>
      <p:ext uri="{BB962C8B-B14F-4D97-AF65-F5344CB8AC3E}">
        <p14:creationId xmlns:p14="http://schemas.microsoft.com/office/powerpoint/2010/main" val="3582562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صورة 4">
            <a:extLst>
              <a:ext uri="{FF2B5EF4-FFF2-40B4-BE49-F238E27FC236}">
                <a16:creationId xmlns:a16="http://schemas.microsoft.com/office/drawing/2014/main" id="{56789A60-C5B6-3591-D2BD-C039C1DF771B}"/>
              </a:ext>
            </a:extLst>
          </p:cNvPr>
          <p:cNvPicPr>
            <a:picLocks noChangeAspect="1"/>
          </p:cNvPicPr>
          <p:nvPr/>
        </p:nvPicPr>
        <p:blipFill>
          <a:blip r:embed="rId2"/>
          <a:srcRect l="5773" t="62494" r="58560" b="8426"/>
          <a:stretch/>
        </p:blipFill>
        <p:spPr>
          <a:xfrm>
            <a:off x="1127760" y="4135120"/>
            <a:ext cx="4348480" cy="1994374"/>
          </a:xfrm>
          <a:prstGeom prst="rect">
            <a:avLst/>
          </a:prstGeom>
        </p:spPr>
      </p:pic>
      <p:pic>
        <p:nvPicPr>
          <p:cNvPr id="7" name="صورة 6">
            <a:extLst>
              <a:ext uri="{FF2B5EF4-FFF2-40B4-BE49-F238E27FC236}">
                <a16:creationId xmlns:a16="http://schemas.microsoft.com/office/drawing/2014/main" id="{B2ADBFE2-A68D-F5AF-E842-DAE4ACF224A6}"/>
              </a:ext>
            </a:extLst>
          </p:cNvPr>
          <p:cNvPicPr>
            <a:picLocks noChangeAspect="1"/>
          </p:cNvPicPr>
          <p:nvPr/>
        </p:nvPicPr>
        <p:blipFill>
          <a:blip r:embed="rId3"/>
          <a:srcRect l="5605" t="38412" r="58131" b="8694"/>
          <a:stretch/>
        </p:blipFill>
        <p:spPr>
          <a:xfrm>
            <a:off x="6715762" y="2006926"/>
            <a:ext cx="3722579" cy="3054208"/>
          </a:xfrm>
          <a:prstGeom prst="rect">
            <a:avLst/>
          </a:prstGeom>
        </p:spPr>
      </p:pic>
      <p:sp>
        <p:nvSpPr>
          <p:cNvPr id="9" name="مربع نص 8">
            <a:extLst>
              <a:ext uri="{FF2B5EF4-FFF2-40B4-BE49-F238E27FC236}">
                <a16:creationId xmlns:a16="http://schemas.microsoft.com/office/drawing/2014/main" id="{3D00F6B0-0F55-A08D-1CDC-513A2B3A9A5E}"/>
              </a:ext>
            </a:extLst>
          </p:cNvPr>
          <p:cNvSpPr txBox="1"/>
          <p:nvPr/>
        </p:nvSpPr>
        <p:spPr>
          <a:xfrm>
            <a:off x="4523522" y="405340"/>
            <a:ext cx="4783016" cy="646331"/>
          </a:xfrm>
          <a:prstGeom prst="rect">
            <a:avLst/>
          </a:prstGeom>
          <a:noFill/>
        </p:spPr>
        <p:txBody>
          <a:bodyPr wrap="square">
            <a:spAutoFit/>
          </a:bodyPr>
          <a:lstStyle/>
          <a:p>
            <a:r>
              <a:rPr lang="en-US" sz="3600" b="1" dirty="0"/>
              <a:t>Model selection</a:t>
            </a:r>
            <a:endParaRPr lang="ar-SA" sz="3600" b="1" dirty="0"/>
          </a:p>
        </p:txBody>
      </p:sp>
      <p:sp>
        <p:nvSpPr>
          <p:cNvPr id="11" name="مربع نص 10">
            <a:extLst>
              <a:ext uri="{FF2B5EF4-FFF2-40B4-BE49-F238E27FC236}">
                <a16:creationId xmlns:a16="http://schemas.microsoft.com/office/drawing/2014/main" id="{A100349F-7BBE-B06B-FFBD-C5254272EAEF}"/>
              </a:ext>
            </a:extLst>
          </p:cNvPr>
          <p:cNvSpPr txBox="1"/>
          <p:nvPr/>
        </p:nvSpPr>
        <p:spPr>
          <a:xfrm>
            <a:off x="770195" y="1779704"/>
            <a:ext cx="5063610" cy="1754326"/>
          </a:xfrm>
          <a:prstGeom prst="rect">
            <a:avLst/>
          </a:prstGeom>
          <a:noFill/>
        </p:spPr>
        <p:txBody>
          <a:bodyPr wrap="square">
            <a:spAutoFit/>
          </a:bodyPr>
          <a:lstStyle/>
          <a:p>
            <a:r>
              <a:rPr lang="ar-SA" dirty="0" err="1"/>
              <a:t>By</a:t>
            </a:r>
            <a:r>
              <a:rPr lang="ar-SA" dirty="0"/>
              <a:t> </a:t>
            </a:r>
            <a:r>
              <a:rPr lang="ar-SA" dirty="0" err="1"/>
              <a:t>comparing</a:t>
            </a:r>
            <a:r>
              <a:rPr lang="ar-SA" dirty="0"/>
              <a:t> </a:t>
            </a:r>
            <a:r>
              <a:rPr lang="ar-SA" dirty="0" err="1"/>
              <a:t>the</a:t>
            </a:r>
            <a:r>
              <a:rPr lang="ar-SA" dirty="0"/>
              <a:t> </a:t>
            </a:r>
            <a:r>
              <a:rPr lang="ar-SA" dirty="0" err="1"/>
              <a:t>performance</a:t>
            </a:r>
            <a:r>
              <a:rPr lang="ar-SA" dirty="0"/>
              <a:t> </a:t>
            </a:r>
            <a:r>
              <a:rPr lang="ar-SA" dirty="0" err="1"/>
              <a:t>of</a:t>
            </a:r>
            <a:r>
              <a:rPr lang="ar-SA" dirty="0"/>
              <a:t> </a:t>
            </a:r>
            <a:r>
              <a:rPr lang="ar-SA" dirty="0" err="1"/>
              <a:t>the</a:t>
            </a:r>
            <a:r>
              <a:rPr lang="ar-SA" dirty="0"/>
              <a:t> </a:t>
            </a:r>
            <a:r>
              <a:rPr lang="ar-SA" dirty="0" err="1"/>
              <a:t>different</a:t>
            </a:r>
            <a:r>
              <a:rPr lang="ar-SA" dirty="0"/>
              <a:t> </a:t>
            </a:r>
            <a:r>
              <a:rPr lang="ar-SA" dirty="0" err="1"/>
              <a:t>models</a:t>
            </a:r>
            <a:r>
              <a:rPr lang="ar-SA" dirty="0"/>
              <a:t> </a:t>
            </a:r>
            <a:r>
              <a:rPr lang="ar-SA" dirty="0" err="1"/>
              <a:t>trained</a:t>
            </a:r>
            <a:r>
              <a:rPr lang="ar-SA" dirty="0"/>
              <a:t> </a:t>
            </a:r>
            <a:r>
              <a:rPr lang="ar-SA" dirty="0" err="1"/>
              <a:t>in</a:t>
            </a:r>
            <a:r>
              <a:rPr lang="ar-SA" dirty="0"/>
              <a:t> </a:t>
            </a:r>
            <a:r>
              <a:rPr lang="ar-SA" dirty="0" err="1"/>
              <a:t>the</a:t>
            </a:r>
            <a:r>
              <a:rPr lang="ar-SA" dirty="0"/>
              <a:t> </a:t>
            </a:r>
            <a:r>
              <a:rPr lang="ar-SA" dirty="0" err="1"/>
              <a:t>previous</a:t>
            </a:r>
            <a:r>
              <a:rPr lang="ar-SA" dirty="0"/>
              <a:t> </a:t>
            </a:r>
            <a:r>
              <a:rPr lang="ar-SA" dirty="0" err="1"/>
              <a:t>stage</a:t>
            </a:r>
            <a:r>
              <a:rPr lang="ar-SA" dirty="0"/>
              <a:t>, </a:t>
            </a:r>
            <a:r>
              <a:rPr lang="ar-SA" dirty="0" err="1"/>
              <a:t>the</a:t>
            </a:r>
            <a:r>
              <a:rPr lang="ar-SA" dirty="0"/>
              <a:t> </a:t>
            </a:r>
            <a:r>
              <a:rPr lang="ar-SA" dirty="0" err="1"/>
              <a:t>Random</a:t>
            </a:r>
            <a:r>
              <a:rPr lang="ar-SA" dirty="0"/>
              <a:t> </a:t>
            </a:r>
            <a:r>
              <a:rPr lang="ar-SA" dirty="0" err="1"/>
              <a:t>Forest</a:t>
            </a:r>
            <a:r>
              <a:rPr lang="ar-SA" dirty="0"/>
              <a:t> </a:t>
            </a:r>
            <a:r>
              <a:rPr lang="ar-SA" dirty="0" err="1"/>
              <a:t>model</a:t>
            </a:r>
            <a:r>
              <a:rPr lang="ar-SA" dirty="0"/>
              <a:t> </a:t>
            </a:r>
            <a:r>
              <a:rPr lang="ar-SA" dirty="0" err="1"/>
              <a:t>was</a:t>
            </a:r>
            <a:r>
              <a:rPr lang="ar-SA" dirty="0"/>
              <a:t> </a:t>
            </a:r>
            <a:r>
              <a:rPr lang="ar-SA" dirty="0" err="1"/>
              <a:t>selected</a:t>
            </a:r>
            <a:r>
              <a:rPr lang="ar-SA" dirty="0"/>
              <a:t> </a:t>
            </a:r>
            <a:r>
              <a:rPr lang="ar-SA" dirty="0" err="1"/>
              <a:t>because</a:t>
            </a:r>
            <a:r>
              <a:rPr lang="ar-SA" dirty="0"/>
              <a:t> </a:t>
            </a:r>
            <a:r>
              <a:rPr lang="ar-SA" dirty="0" err="1"/>
              <a:t>it</a:t>
            </a:r>
            <a:r>
              <a:rPr lang="ar-SA" dirty="0"/>
              <a:t> </a:t>
            </a:r>
            <a:r>
              <a:rPr lang="ar-SA" dirty="0" err="1"/>
              <a:t>achieved</a:t>
            </a:r>
            <a:r>
              <a:rPr lang="ar-SA" dirty="0"/>
              <a:t> </a:t>
            </a:r>
            <a:r>
              <a:rPr lang="ar-SA" dirty="0" err="1"/>
              <a:t>the</a:t>
            </a:r>
            <a:r>
              <a:rPr lang="ar-SA" dirty="0"/>
              <a:t> </a:t>
            </a:r>
            <a:r>
              <a:rPr lang="ar-SA" dirty="0" err="1"/>
              <a:t>best</a:t>
            </a:r>
            <a:r>
              <a:rPr lang="ar-SA" dirty="0"/>
              <a:t> </a:t>
            </a:r>
            <a:r>
              <a:rPr lang="ar-SA" dirty="0" err="1"/>
              <a:t>performance</a:t>
            </a:r>
            <a:r>
              <a:rPr lang="ar-SA" dirty="0"/>
              <a:t> </a:t>
            </a:r>
            <a:r>
              <a:rPr lang="ar-SA" dirty="0" err="1"/>
              <a:t>based</a:t>
            </a:r>
            <a:r>
              <a:rPr lang="ar-SA" dirty="0"/>
              <a:t> </a:t>
            </a:r>
            <a:r>
              <a:rPr lang="ar-SA" dirty="0" err="1"/>
              <a:t>on</a:t>
            </a:r>
            <a:r>
              <a:rPr lang="ar-SA" dirty="0"/>
              <a:t> </a:t>
            </a:r>
            <a:r>
              <a:rPr lang="ar-SA" dirty="0" err="1"/>
              <a:t>the</a:t>
            </a:r>
            <a:r>
              <a:rPr lang="ar-SA" dirty="0"/>
              <a:t> </a:t>
            </a:r>
            <a:r>
              <a:rPr lang="ar-SA" dirty="0" err="1"/>
              <a:t>evaluation</a:t>
            </a:r>
            <a:r>
              <a:rPr lang="ar-SA" dirty="0"/>
              <a:t> </a:t>
            </a:r>
            <a:r>
              <a:rPr lang="ar-SA" dirty="0" err="1"/>
              <a:t>metrics</a:t>
            </a:r>
            <a:r>
              <a:rPr lang="ar-SA" dirty="0"/>
              <a:t>.</a:t>
            </a:r>
          </a:p>
        </p:txBody>
      </p:sp>
      <p:sp>
        <p:nvSpPr>
          <p:cNvPr id="13" name="مربع نص 12">
            <a:extLst>
              <a:ext uri="{FF2B5EF4-FFF2-40B4-BE49-F238E27FC236}">
                <a16:creationId xmlns:a16="http://schemas.microsoft.com/office/drawing/2014/main" id="{3D8F9C2A-FE4F-0E09-21AC-3FADDB387158}"/>
              </a:ext>
            </a:extLst>
          </p:cNvPr>
          <p:cNvSpPr txBox="1"/>
          <p:nvPr/>
        </p:nvSpPr>
        <p:spPr>
          <a:xfrm>
            <a:off x="819030" y="1337049"/>
            <a:ext cx="6096000" cy="369332"/>
          </a:xfrm>
          <a:prstGeom prst="rect">
            <a:avLst/>
          </a:prstGeom>
          <a:noFill/>
        </p:spPr>
        <p:txBody>
          <a:bodyPr wrap="square">
            <a:spAutoFit/>
          </a:bodyPr>
          <a:lstStyle/>
          <a:p>
            <a:r>
              <a:rPr lang="ar-SA" b="1" dirty="0" err="1"/>
              <a:t>Random</a:t>
            </a:r>
            <a:r>
              <a:rPr lang="ar-SA" b="1" dirty="0"/>
              <a:t> </a:t>
            </a:r>
            <a:r>
              <a:rPr lang="ar-SA" b="1" dirty="0" err="1"/>
              <a:t>Forest</a:t>
            </a:r>
            <a:endParaRPr lang="ar-SA" b="1" dirty="0"/>
          </a:p>
        </p:txBody>
      </p:sp>
    </p:spTree>
    <p:extLst>
      <p:ext uri="{BB962C8B-B14F-4D97-AF65-F5344CB8AC3E}">
        <p14:creationId xmlns:p14="http://schemas.microsoft.com/office/powerpoint/2010/main" val="407149765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فقاعات">
  <a:themeElements>
    <a:clrScheme name="فقاعات">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فقاعات">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فقاعات">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C657C257B51F048938E3E508D333FC7" ma:contentTypeVersion="11" ma:contentTypeDescription="Create a new document." ma:contentTypeScope="" ma:versionID="a8559d624ed7dd855c87a0d43c42af85">
  <xsd:schema xmlns:xsd="http://www.w3.org/2001/XMLSchema" xmlns:xs="http://www.w3.org/2001/XMLSchema" xmlns:p="http://schemas.microsoft.com/office/2006/metadata/properties" xmlns:ns3="32397856-eda7-4ffb-928e-e8c89b6f612f" xmlns:ns4="cdac47df-6336-4fe1-9723-81f8c5594c6a" targetNamespace="http://schemas.microsoft.com/office/2006/metadata/properties" ma:root="true" ma:fieldsID="c7cefe7bcb5588aabce32c7ddcf28c00" ns3:_="" ns4:_="">
    <xsd:import namespace="32397856-eda7-4ffb-928e-e8c89b6f612f"/>
    <xsd:import namespace="cdac47df-6336-4fe1-9723-81f8c5594c6a"/>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ObjectDetectorVersions" minOccurs="0"/>
                <xsd:element ref="ns3:MediaServiceSearchProperties" minOccurs="0"/>
                <xsd:element ref="ns3:MediaServiceDateTake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2397856-eda7-4ffb-928e-e8c89b6f612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ObjectDetectorVersions" ma:index="15" nillable="true" ma:displayName="MediaServiceObjectDetectorVersions" ma:hidden="true" ma:indexed="true" ma:internalName="MediaServiceObjectDetectorVersions" ma:readOnly="true">
      <xsd:simpleType>
        <xsd:restriction base="dms:Text"/>
      </xsd:simpleType>
    </xsd:element>
    <xsd:element name="MediaServiceSearchProperties" ma:index="16" nillable="true" ma:displayName="MediaServiceSearchProperties" ma:hidden="true" ma:internalName="MediaServiceSearchProperties" ma:readOnly="true">
      <xsd:simpleType>
        <xsd:restriction base="dms:Note"/>
      </xsd:simpleType>
    </xsd:element>
    <xsd:element name="MediaServiceDateTaken" ma:index="17" nillable="true" ma:displayName="MediaServiceDateTaken" ma:hidden="true" ma:indexed="true" ma:internalName="MediaServiceDateTaken" ma:readOnly="true">
      <xsd:simpleType>
        <xsd:restriction base="dms:Text"/>
      </xsd:simpleType>
    </xsd:element>
    <xsd:element name="_activity" ma:index="18"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dac47df-6336-4fe1-9723-81f8c5594c6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32397856-eda7-4ffb-928e-e8c89b6f612f" xsi:nil="true"/>
  </documentManagement>
</p:properties>
</file>

<file path=customXml/itemProps1.xml><?xml version="1.0" encoding="utf-8"?>
<ds:datastoreItem xmlns:ds="http://schemas.openxmlformats.org/officeDocument/2006/customXml" ds:itemID="{CB66271F-1761-45B1-97FC-D2253D216C8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2397856-eda7-4ffb-928e-e8c89b6f612f"/>
    <ds:schemaRef ds:uri="cdac47df-6336-4fe1-9723-81f8c5594c6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D026CFD-35B4-4EAC-AF7E-9F832D855948}">
  <ds:schemaRefs>
    <ds:schemaRef ds:uri="http://schemas.microsoft.com/sharepoint/v3/contenttype/forms"/>
  </ds:schemaRefs>
</ds:datastoreItem>
</file>

<file path=customXml/itemProps3.xml><?xml version="1.0" encoding="utf-8"?>
<ds:datastoreItem xmlns:ds="http://schemas.openxmlformats.org/officeDocument/2006/customXml" ds:itemID="{26D65EDE-5379-4832-8006-23896290EED6}">
  <ds:schemaRefs>
    <ds:schemaRef ds:uri="http://purl.org/dc/elements/1.1/"/>
    <ds:schemaRef ds:uri="http://schemas.microsoft.com/office/2006/metadata/properties"/>
    <ds:schemaRef ds:uri="32397856-eda7-4ffb-928e-e8c89b6f612f"/>
    <ds:schemaRef ds:uri="cdac47df-6336-4fe1-9723-81f8c5594c6a"/>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TM03457510[[fn=فقاعات]]</Template>
  <TotalTime>1703</TotalTime>
  <Words>784</Words>
  <Application>Microsoft Office PowerPoint</Application>
  <PresentationFormat>شاشة عريضة</PresentationFormat>
  <Paragraphs>50</Paragraphs>
  <Slides>13</Slides>
  <Notes>0</Notes>
  <HiddenSlides>0</HiddenSlides>
  <MMClips>0</MMClips>
  <ScaleCrop>false</ScaleCrop>
  <HeadingPairs>
    <vt:vector size="6" baseType="variant">
      <vt:variant>
        <vt:lpstr>الخطوط المستخدمة</vt:lpstr>
      </vt:variant>
      <vt:variant>
        <vt:i4>3</vt:i4>
      </vt:variant>
      <vt:variant>
        <vt:lpstr>نسق</vt:lpstr>
      </vt:variant>
      <vt:variant>
        <vt:i4>1</vt:i4>
      </vt:variant>
      <vt:variant>
        <vt:lpstr>عناوين الشرائح</vt:lpstr>
      </vt:variant>
      <vt:variant>
        <vt:i4>13</vt:i4>
      </vt:variant>
    </vt:vector>
  </HeadingPairs>
  <TitlesOfParts>
    <vt:vector size="17" baseType="lpstr">
      <vt:lpstr>Arial</vt:lpstr>
      <vt:lpstr>Century Gothic</vt:lpstr>
      <vt:lpstr>Garamond</vt:lpstr>
      <vt:lpstr>فقاعات</vt:lpstr>
      <vt:lpstr>Studies Recommendations</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lpstr>عرض تقديمي في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فاطمه يوسف بن علي الأجود</dc:creator>
  <cp:lastModifiedBy>فاطمه يوسف بن علي الأجود</cp:lastModifiedBy>
  <cp:revision>19</cp:revision>
  <dcterms:created xsi:type="dcterms:W3CDTF">2024-12-12T13:20:00Z</dcterms:created>
  <dcterms:modified xsi:type="dcterms:W3CDTF">2024-12-13T17:46:48Z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0x010100AC657C257B51F048938E3E508D333FC7</vt:lpwstr>
  </property>
</Properties>
</file>

<file path=docProps/thumbnail.jpeg>
</file>